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9" r:id="rId7"/>
    <p:sldId id="262" r:id="rId8"/>
    <p:sldId id="264" r:id="rId9"/>
    <p:sldId id="265" r:id="rId10"/>
    <p:sldId id="266" r:id="rId11"/>
    <p:sldId id="270" r:id="rId12"/>
    <p:sldId id="271" r:id="rId13"/>
    <p:sldId id="272" r:id="rId14"/>
    <p:sldId id="273" r:id="rId15"/>
    <p:sldId id="274" r:id="rId16"/>
    <p:sldId id="275" r:id="rId17"/>
    <p:sldId id="280" r:id="rId18"/>
    <p:sldId id="276" r:id="rId19"/>
    <p:sldId id="277" r:id="rId20"/>
    <p:sldId id="279" r:id="rId21"/>
    <p:sldId id="281" r:id="rId22"/>
    <p:sldId id="278" r:id="rId23"/>
    <p:sldId id="282" r:id="rId24"/>
    <p:sldId id="283" r:id="rId25"/>
    <p:sldId id="284" r:id="rId26"/>
    <p:sldId id="285" r:id="rId27"/>
    <p:sldId id="286" r:id="rId28"/>
    <p:sldId id="288" r:id="rId29"/>
    <p:sldId id="290" r:id="rId30"/>
    <p:sldId id="287" r:id="rId31"/>
    <p:sldId id="289" r:id="rId32"/>
    <p:sldId id="291" r:id="rId33"/>
    <p:sldId id="292" r:id="rId34"/>
    <p:sldId id="294" r:id="rId35"/>
    <p:sldId id="293" r:id="rId36"/>
    <p:sldId id="295" r:id="rId37"/>
    <p:sldId id="296" r:id="rId38"/>
    <p:sldId id="297" r:id="rId39"/>
    <p:sldId id="298" r:id="rId40"/>
    <p:sldId id="299" r:id="rId41"/>
    <p:sldId id="300" r:id="rId42"/>
    <p:sldId id="302" r:id="rId43"/>
    <p:sldId id="301" r:id="rId44"/>
    <p:sldId id="303" r:id="rId45"/>
    <p:sldId id="304" r:id="rId46"/>
    <p:sldId id="305" r:id="rId47"/>
    <p:sldId id="306" r:id="rId48"/>
    <p:sldId id="307" r:id="rId49"/>
    <p:sldId id="308" r:id="rId50"/>
    <p:sldId id="309" r:id="rId51"/>
    <p:sldId id="310" r:id="rId52"/>
    <p:sldId id="311" r:id="rId53"/>
    <p:sldId id="312" r:id="rId54"/>
    <p:sldId id="314" r:id="rId55"/>
    <p:sldId id="313" r:id="rId56"/>
    <p:sldId id="315" r:id="rId57"/>
    <p:sldId id="316" r:id="rId58"/>
    <p:sldId id="318" r:id="rId59"/>
    <p:sldId id="317" r:id="rId60"/>
    <p:sldId id="319" r:id="rId61"/>
    <p:sldId id="320" r:id="rId62"/>
    <p:sldId id="321" r:id="rId63"/>
    <p:sldId id="322" r:id="rId64"/>
    <p:sldId id="324" r:id="rId65"/>
    <p:sldId id="323" r:id="rId66"/>
    <p:sldId id="325" r:id="rId67"/>
    <p:sldId id="326" r:id="rId68"/>
    <p:sldId id="327" r:id="rId69"/>
    <p:sldId id="328" r:id="rId70"/>
    <p:sldId id="329"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24-11-2025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24-11-2025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838631"/>
            <a:ext cx="9144000" cy="2496882"/>
          </a:xfrm>
        </p:spPr>
        <p:txBody>
          <a:bodyPr>
            <a:noAutofit/>
          </a:bodyPr>
          <a:lstStyle/>
          <a:p>
            <a:r>
              <a:rPr lang="en-IN" sz="4400" b="1" dirty="0">
                <a:latin typeface="Times New Roman" panose="02020603050405020304" pitchFamily="18" charset="0"/>
                <a:cs typeface="Times New Roman" panose="02020603050405020304" pitchFamily="18" charset="0"/>
              </a:rPr>
              <a:t>INTERNATIONAL BUSINESS </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a:t>
            </a:r>
            <a:r>
              <a:rPr lang="en-IN" sz="3200" b="1">
                <a:latin typeface="Times New Roman" panose="02020603050405020304" pitchFamily="18" charset="0"/>
                <a:cs typeface="Times New Roman" panose="02020603050405020304" pitchFamily="18" charset="0"/>
              </a:rPr>
              <a:t>– MBA302</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581320"/>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3 - Theories of International Business</a:t>
            </a: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615357-BA81-1BD5-B7F1-E9343623DDD0}"/>
              </a:ext>
            </a:extLst>
          </p:cNvPr>
          <p:cNvSpPr>
            <a:spLocks noGrp="1"/>
          </p:cNvSpPr>
          <p:nvPr>
            <p:ph idx="1"/>
          </p:nvPr>
        </p:nvSpPr>
        <p:spPr>
          <a:xfrm>
            <a:off x="749710" y="1363509"/>
            <a:ext cx="10515600" cy="5312594"/>
          </a:xfrm>
        </p:spPr>
        <p:txBody>
          <a:bodyPr>
            <a:noAutofit/>
          </a:bodyPr>
          <a:lstStyle/>
          <a:p>
            <a:pPr marL="0" indent="0">
              <a:buNone/>
            </a:pPr>
            <a:r>
              <a:rPr lang="en-IN" sz="2000" b="1" dirty="0">
                <a:latin typeface="Times New Roman" panose="02020603050405020304" pitchFamily="18" charset="0"/>
                <a:cs typeface="Times New Roman" panose="02020603050405020304" pitchFamily="18" charset="0"/>
              </a:rPr>
              <a:t>Neo-Mercantilism</a:t>
            </a:r>
            <a:r>
              <a:rPr lang="en-IN" sz="2000" dirty="0">
                <a:latin typeface="Times New Roman" panose="02020603050405020304" pitchFamily="18" charset="0"/>
                <a:cs typeface="Times New Roman" panose="02020603050405020304" pitchFamily="18" charset="0"/>
              </a:rPr>
              <a:t> - When a country maintains or tries to maintain a favourable balance of trade for social or political motives, it is called Neo-Mercantilism.</a:t>
            </a:r>
          </a:p>
          <a:p>
            <a:pPr marL="0" indent="0">
              <a:buNone/>
            </a:pPr>
            <a:r>
              <a:rPr lang="en-IN" sz="2000" b="1" dirty="0">
                <a:latin typeface="Times New Roman" panose="02020603050405020304" pitchFamily="18" charset="0"/>
                <a:cs typeface="Times New Roman" panose="02020603050405020304" pitchFamily="18" charset="0"/>
              </a:rPr>
              <a:t>Objectives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Social Motive - Achieve full employment by promoting surplus production and exports.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Political Motive - Build political influence by selling more goods in target countries than buying.</a:t>
            </a:r>
          </a:p>
          <a:p>
            <a:pPr marL="0" indent="0">
              <a:buNone/>
            </a:pPr>
            <a:r>
              <a:rPr lang="en-IN" sz="2000" dirty="0">
                <a:latin typeface="Times New Roman" panose="02020603050405020304" pitchFamily="18" charset="0"/>
                <a:cs typeface="Times New Roman" panose="02020603050405020304" pitchFamily="18" charset="0"/>
              </a:rPr>
              <a:t> </a:t>
            </a:r>
            <a:r>
              <a:rPr lang="en-IN" sz="2000" b="1" dirty="0">
                <a:latin typeface="Times New Roman" panose="02020603050405020304" pitchFamily="18" charset="0"/>
                <a:cs typeface="Times New Roman" panose="02020603050405020304" pitchFamily="18" charset="0"/>
              </a:rPr>
              <a:t>Modern Characteristics</a:t>
            </a: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Combines mercantilist ideology with neoclassical economic techniques.</a:t>
            </a: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Advocates selective protectionism — using tariffs/taxes to nurture new industries.</a:t>
            </a: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Promotes industrial specialization for balanced global growth.</a:t>
            </a: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Used in practice by many developed nations to support domestic employment and sustain higher wages.</a:t>
            </a:r>
          </a:p>
          <a:p>
            <a:pPr marL="0" indent="0">
              <a:buNone/>
            </a:pPr>
            <a:r>
              <a:rPr lang="en-IN" sz="2000" b="1" dirty="0">
                <a:latin typeface="Times New Roman" panose="02020603050405020304" pitchFamily="18" charset="0"/>
                <a:cs typeface="Times New Roman" panose="02020603050405020304" pitchFamily="18" charset="0"/>
              </a:rPr>
              <a:t>Criticism</a:t>
            </a:r>
            <a:endParaRPr lang="en-IN"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May lead to trade tensions and protectionist barriers.</a:t>
            </a:r>
          </a:p>
          <a:p>
            <a:pPr lvl="0">
              <a:buFont typeface="Wingdings" panose="05000000000000000000" pitchFamily="2" charset="2"/>
              <a:buChar char="Ø"/>
            </a:pPr>
            <a:r>
              <a:rPr lang="en-IN" sz="2000" dirty="0">
                <a:latin typeface="Times New Roman" panose="02020603050405020304" pitchFamily="18" charset="0"/>
                <a:cs typeface="Times New Roman" panose="02020603050405020304" pitchFamily="18" charset="0"/>
              </a:rPr>
              <a:t>Opposed by economists who favour free trade and globalization.</a:t>
            </a:r>
          </a:p>
          <a:p>
            <a:pPr marL="0" indent="0">
              <a:buNone/>
            </a:pPr>
            <a:endParaRPr lang="en-IN" sz="20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4399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D8DC6-FAFF-959D-5F77-F3808BA47072}"/>
              </a:ext>
            </a:extLst>
          </p:cNvPr>
          <p:cNvSpPr>
            <a:spLocks noGrp="1"/>
          </p:cNvSpPr>
          <p:nvPr>
            <p:ph type="ctrTitle"/>
          </p:nvPr>
        </p:nvSpPr>
        <p:spPr>
          <a:xfrm>
            <a:off x="1524000" y="2223576"/>
            <a:ext cx="9144000" cy="1856811"/>
          </a:xfrm>
        </p:spPr>
        <p:txBody>
          <a:bodyPr>
            <a:normAutofit/>
          </a:bodyPr>
          <a:lstStyle/>
          <a:p>
            <a:pPr algn="l"/>
            <a:r>
              <a:rPr lang="en-IN" sz="4000" b="1" dirty="0">
                <a:latin typeface="Times New Roman" panose="02020603050405020304" pitchFamily="18" charset="0"/>
                <a:cs typeface="Times New Roman" panose="02020603050405020304" pitchFamily="18" charset="0"/>
              </a:rPr>
              <a:t>Classical Trade Theory</a:t>
            </a:r>
            <a:br>
              <a:rPr lang="en-IN" sz="4000" b="1" dirty="0">
                <a:latin typeface="Times New Roman" panose="02020603050405020304" pitchFamily="18" charset="0"/>
                <a:cs typeface="Times New Roman" panose="02020603050405020304" pitchFamily="18" charset="0"/>
              </a:rPr>
            </a:br>
            <a:r>
              <a:rPr lang="en-IN" sz="4000" b="1" dirty="0">
                <a:latin typeface="Times New Roman" panose="02020603050405020304" pitchFamily="18" charset="0"/>
                <a:cs typeface="Times New Roman" panose="02020603050405020304" pitchFamily="18" charset="0"/>
              </a:rPr>
              <a:t>a. Theory of Absolute Cost Advantage </a:t>
            </a:r>
            <a:br>
              <a:rPr lang="en-IN" sz="4000" b="1" dirty="0">
                <a:latin typeface="Times New Roman" panose="02020603050405020304" pitchFamily="18" charset="0"/>
                <a:cs typeface="Times New Roman" panose="02020603050405020304" pitchFamily="18" charset="0"/>
              </a:rPr>
            </a:br>
            <a:r>
              <a:rPr lang="en-IN" sz="4000" b="1" dirty="0">
                <a:latin typeface="Times New Roman" panose="02020603050405020304" pitchFamily="18" charset="0"/>
                <a:cs typeface="Times New Roman" panose="02020603050405020304" pitchFamily="18" charset="0"/>
              </a:rPr>
              <a:t>b. Theory Comparative Advantage</a:t>
            </a:r>
          </a:p>
        </p:txBody>
      </p:sp>
    </p:spTree>
    <p:extLst>
      <p:ext uri="{BB962C8B-B14F-4D97-AF65-F5344CB8AC3E}">
        <p14:creationId xmlns:p14="http://schemas.microsoft.com/office/powerpoint/2010/main" val="4066649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405BA-A547-D3DD-9382-7873F08994D9}"/>
              </a:ext>
            </a:extLst>
          </p:cNvPr>
          <p:cNvSpPr>
            <a:spLocks noGrp="1"/>
          </p:cNvSpPr>
          <p:nvPr>
            <p:ph type="title"/>
          </p:nvPr>
        </p:nvSpPr>
        <p:spPr>
          <a:xfrm>
            <a:off x="838200" y="91573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Introduction to Classical Trade Theory</a:t>
            </a:r>
          </a:p>
        </p:txBody>
      </p:sp>
      <p:sp>
        <p:nvSpPr>
          <p:cNvPr id="3" name="Content Placeholder 2">
            <a:extLst>
              <a:ext uri="{FF2B5EF4-FFF2-40B4-BE49-F238E27FC236}">
                <a16:creationId xmlns:a16="http://schemas.microsoft.com/office/drawing/2014/main" id="{749D6F90-6797-4DA4-5A05-8759F631D429}"/>
              </a:ext>
            </a:extLst>
          </p:cNvPr>
          <p:cNvSpPr>
            <a:spLocks noGrp="1"/>
          </p:cNvSpPr>
          <p:nvPr>
            <p:ph idx="1"/>
          </p:nvPr>
        </p:nvSpPr>
        <p:spPr/>
        <p:txBody>
          <a:bodyPr>
            <a:normAutofit/>
          </a:bodyPr>
          <a:lstStyle/>
          <a:p>
            <a:r>
              <a:rPr lang="en-IN" sz="2400" dirty="0">
                <a:latin typeface="Times New Roman" panose="02020603050405020304" pitchFamily="18" charset="0"/>
                <a:cs typeface="Times New Roman" panose="02020603050405020304" pitchFamily="18" charset="0"/>
              </a:rPr>
              <a:t>The Classical Trade Theory explains the basis of international trade and specialization between countries.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It was developed by Adam Smith (Absolute Advantage Theory) and David Ricardo (Comparative Advantage Theory).</a:t>
            </a:r>
          </a:p>
          <a:p>
            <a:r>
              <a:rPr lang="en-IN" sz="2400" dirty="0">
                <a:latin typeface="Times New Roman" panose="02020603050405020304" pitchFamily="18" charset="0"/>
                <a:cs typeface="Times New Roman" panose="02020603050405020304" pitchFamily="18" charset="0"/>
              </a:rPr>
              <a:t>Both economists argued that international trade benefits all countries when they specialize in producing goods where they have an advantage — leading to efficient use of global resources and mutual gains.</a:t>
            </a:r>
          </a:p>
          <a:p>
            <a:pPr marL="0" indent="0">
              <a:buNone/>
            </a:pPr>
            <a:r>
              <a:rPr lang="en-IN" sz="2400" dirty="0">
                <a:latin typeface="Times New Roman" panose="02020603050405020304" pitchFamily="18" charset="0"/>
                <a:cs typeface="Times New Roman" panose="02020603050405020304" pitchFamily="18" charset="0"/>
              </a:rPr>
              <a:t>Example:</a:t>
            </a:r>
          </a:p>
          <a:p>
            <a:pPr lvl="0"/>
            <a:r>
              <a:rPr lang="en-IN" sz="2400" dirty="0">
                <a:latin typeface="Times New Roman" panose="02020603050405020304" pitchFamily="18" charset="0"/>
                <a:cs typeface="Times New Roman" panose="02020603050405020304" pitchFamily="18" charset="0"/>
              </a:rPr>
              <a:t>Country A (India) – good at producing textiles </a:t>
            </a:r>
          </a:p>
          <a:p>
            <a:pPr lvl="0"/>
            <a:r>
              <a:rPr lang="en-IN" sz="2400" dirty="0">
                <a:latin typeface="Times New Roman" panose="02020603050405020304" pitchFamily="18" charset="0"/>
                <a:cs typeface="Times New Roman" panose="02020603050405020304" pitchFamily="18" charset="0"/>
              </a:rPr>
              <a:t>Country B (Saudi Arabia) – good at producing oil</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 Both trade their surplus for mutual benefit </a:t>
            </a:r>
          </a:p>
        </p:txBody>
      </p:sp>
    </p:spTree>
    <p:extLst>
      <p:ext uri="{BB962C8B-B14F-4D97-AF65-F5344CB8AC3E}">
        <p14:creationId xmlns:p14="http://schemas.microsoft.com/office/powerpoint/2010/main" val="555291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082AFF-68A2-17BB-955C-4916ECF9CD49}"/>
              </a:ext>
            </a:extLst>
          </p:cNvPr>
          <p:cNvSpPr>
            <a:spLocks noGrp="1"/>
          </p:cNvSpPr>
          <p:nvPr>
            <p:ph idx="1"/>
          </p:nvPr>
        </p:nvSpPr>
        <p:spPr>
          <a:xfrm>
            <a:off x="838200" y="1317523"/>
            <a:ext cx="10515600" cy="5014452"/>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Assumptions of Classical Trade Theory</a:t>
            </a:r>
          </a:p>
          <a:p>
            <a:pPr marL="0" indent="0">
              <a:buNone/>
            </a:pPr>
            <a:r>
              <a:rPr lang="en-IN" sz="2400" dirty="0">
                <a:latin typeface="Times New Roman" panose="02020603050405020304" pitchFamily="18" charset="0"/>
                <a:cs typeface="Times New Roman" panose="02020603050405020304" pitchFamily="18" charset="0"/>
              </a:rPr>
              <a:t>1. </a:t>
            </a:r>
            <a:r>
              <a:rPr lang="en-IN" sz="2400" b="1" dirty="0">
                <a:latin typeface="Times New Roman" panose="02020603050405020304" pitchFamily="18" charset="0"/>
                <a:cs typeface="Times New Roman" panose="02020603050405020304" pitchFamily="18" charset="0"/>
              </a:rPr>
              <a:t>Two Countries, Two Commodities - </a:t>
            </a:r>
            <a:r>
              <a:rPr lang="en-IN" sz="2400" dirty="0">
                <a:latin typeface="Times New Roman" panose="02020603050405020304" pitchFamily="18" charset="0"/>
                <a:cs typeface="Times New Roman" panose="02020603050405020304" pitchFamily="18" charset="0"/>
              </a:rPr>
              <a:t>The model assumes only two countries trading two goods. Example: England and Portugal trade Cloth and Wine.</a:t>
            </a:r>
          </a:p>
          <a:p>
            <a:pPr marL="0" indent="0">
              <a:buNone/>
            </a:pPr>
            <a:r>
              <a:rPr lang="en-IN" sz="2400" b="1" dirty="0">
                <a:latin typeface="Times New Roman" panose="02020603050405020304" pitchFamily="18" charset="0"/>
                <a:cs typeface="Times New Roman" panose="02020603050405020304" pitchFamily="18" charset="0"/>
              </a:rPr>
              <a:t>2. Free Trade </a:t>
            </a:r>
            <a:r>
              <a:rPr lang="en-IN" sz="2400" dirty="0">
                <a:latin typeface="Times New Roman" panose="02020603050405020304" pitchFamily="18" charset="0"/>
                <a:cs typeface="Times New Roman" panose="02020603050405020304" pitchFamily="18" charset="0"/>
              </a:rPr>
              <a:t>- There are no trade restrictions — no tariffs, quotas, or transport costs. Goods move freely between countries.</a:t>
            </a:r>
          </a:p>
          <a:p>
            <a:pPr marL="0" indent="0">
              <a:buNone/>
            </a:pPr>
            <a:r>
              <a:rPr lang="en-IN" sz="2400" b="1" dirty="0">
                <a:latin typeface="Times New Roman" panose="02020603050405020304" pitchFamily="18" charset="0"/>
                <a:cs typeface="Times New Roman" panose="02020603050405020304" pitchFamily="18" charset="0"/>
              </a:rPr>
              <a:t>3. Full Employment </a:t>
            </a:r>
            <a:r>
              <a:rPr lang="en-IN" sz="2400" dirty="0">
                <a:latin typeface="Times New Roman" panose="02020603050405020304" pitchFamily="18" charset="0"/>
                <a:cs typeface="Times New Roman" panose="02020603050405020304" pitchFamily="18" charset="0"/>
              </a:rPr>
              <a:t>- All resources (especially labour) are fully employed in both countries. There is no unemployment.</a:t>
            </a:r>
          </a:p>
          <a:p>
            <a:pPr marL="0" lvl="0" indent="0">
              <a:buNone/>
            </a:pPr>
            <a:r>
              <a:rPr lang="en-IN" sz="2400" b="1" dirty="0">
                <a:latin typeface="Times New Roman" panose="02020603050405020304" pitchFamily="18" charset="0"/>
                <a:cs typeface="Times New Roman" panose="02020603050405020304" pitchFamily="18" charset="0"/>
              </a:rPr>
              <a:t>4. Labour as the Only Factor of Production </a:t>
            </a:r>
            <a:r>
              <a:rPr lang="en-IN" sz="2400" dirty="0">
                <a:latin typeface="Times New Roman" panose="02020603050405020304" pitchFamily="18" charset="0"/>
                <a:cs typeface="Times New Roman" panose="02020603050405020304" pitchFamily="18" charset="0"/>
              </a:rPr>
              <a:t>- Labour is the only input considered. Capital, land, and other resources are ignored.</a:t>
            </a:r>
          </a:p>
          <a:p>
            <a:pPr marL="0" indent="0">
              <a:buNone/>
            </a:pPr>
            <a:r>
              <a:rPr lang="en-IN" sz="2400" b="1" dirty="0">
                <a:latin typeface="Times New Roman" panose="02020603050405020304" pitchFamily="18" charset="0"/>
                <a:cs typeface="Times New Roman" panose="02020603050405020304" pitchFamily="18" charset="0"/>
              </a:rPr>
              <a:t>5. Homogeneous Labour </a:t>
            </a:r>
            <a:r>
              <a:rPr lang="en-IN" sz="2400" dirty="0">
                <a:latin typeface="Times New Roman" panose="02020603050405020304" pitchFamily="18" charset="0"/>
                <a:cs typeface="Times New Roman" panose="02020603050405020304" pitchFamily="18" charset="0"/>
              </a:rPr>
              <a:t>- All labour units are identical in skill and productivity within a country, But productivity may differ between countries</a:t>
            </a:r>
          </a:p>
          <a:p>
            <a:pPr marL="0" lv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6884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E09119-4BF6-07A2-7DDD-BB970B943D90}"/>
              </a:ext>
            </a:extLst>
          </p:cNvPr>
          <p:cNvSpPr>
            <a:spLocks noGrp="1"/>
          </p:cNvSpPr>
          <p:nvPr>
            <p:ph idx="1"/>
          </p:nvPr>
        </p:nvSpPr>
        <p:spPr>
          <a:xfrm>
            <a:off x="838200" y="1317522"/>
            <a:ext cx="10515600" cy="5319251"/>
          </a:xfrm>
        </p:spPr>
        <p:txBody>
          <a:bodyPr>
            <a:noAutofit/>
          </a:bodyPr>
          <a:lstStyle/>
          <a:p>
            <a:pPr marL="0" lvl="0" indent="0">
              <a:buNone/>
            </a:pPr>
            <a:r>
              <a:rPr lang="en-IN" sz="2400" b="1" dirty="0">
                <a:latin typeface="Times New Roman" panose="02020603050405020304" pitchFamily="18" charset="0"/>
                <a:cs typeface="Times New Roman" panose="02020603050405020304" pitchFamily="18" charset="0"/>
              </a:rPr>
              <a:t>6. Constant Returns to Scale </a:t>
            </a:r>
            <a:r>
              <a:rPr lang="en-IN" sz="2400" dirty="0">
                <a:latin typeface="Times New Roman" panose="02020603050405020304" pitchFamily="18" charset="0"/>
                <a:cs typeface="Times New Roman" panose="02020603050405020304" pitchFamily="18" charset="0"/>
              </a:rPr>
              <a:t>- Production of goods follows the law of constant returns.   Doubling labour input doubles output.</a:t>
            </a:r>
          </a:p>
          <a:p>
            <a:pPr marL="0" lvl="0" indent="0">
              <a:buNone/>
            </a:pPr>
            <a:r>
              <a:rPr lang="en-IN" sz="2400" b="1" dirty="0">
                <a:latin typeface="Times New Roman" panose="02020603050405020304" pitchFamily="18" charset="0"/>
                <a:cs typeface="Times New Roman" panose="02020603050405020304" pitchFamily="18" charset="0"/>
              </a:rPr>
              <a:t>7. Perfect Mobility of Labour within a Country </a:t>
            </a:r>
            <a:r>
              <a:rPr lang="en-IN" sz="2400" dirty="0">
                <a:latin typeface="Times New Roman" panose="02020603050405020304" pitchFamily="18" charset="0"/>
                <a:cs typeface="Times New Roman" panose="02020603050405020304" pitchFamily="18" charset="0"/>
              </a:rPr>
              <a:t>- Labour can move freely within a country (from one industry to another). Labour is immobile internationally (cannot move between countries).</a:t>
            </a:r>
          </a:p>
          <a:p>
            <a:pPr marL="0" lvl="0" indent="0">
              <a:buNone/>
            </a:pPr>
            <a:r>
              <a:rPr lang="en-IN" sz="2400" b="1" dirty="0">
                <a:latin typeface="Times New Roman" panose="02020603050405020304" pitchFamily="18" charset="0"/>
                <a:cs typeface="Times New Roman" panose="02020603050405020304" pitchFamily="18" charset="0"/>
              </a:rPr>
              <a:t>8. No Transportation Costs </a:t>
            </a:r>
            <a:r>
              <a:rPr lang="en-IN" sz="2400" dirty="0">
                <a:latin typeface="Times New Roman" panose="02020603050405020304" pitchFamily="18" charset="0"/>
                <a:cs typeface="Times New Roman" panose="02020603050405020304" pitchFamily="18" charset="0"/>
              </a:rPr>
              <a:t>- It is assumed there are no costs for transporting goods between countries.</a:t>
            </a:r>
          </a:p>
          <a:p>
            <a:pPr marL="0" lvl="0" indent="0">
              <a:buNone/>
            </a:pPr>
            <a:r>
              <a:rPr lang="en-IN" sz="2400" b="1" dirty="0">
                <a:latin typeface="Times New Roman" panose="02020603050405020304" pitchFamily="18" charset="0"/>
                <a:cs typeface="Times New Roman" panose="02020603050405020304" pitchFamily="18" charset="0"/>
              </a:rPr>
              <a:t>9. Static Conditions </a:t>
            </a:r>
            <a:r>
              <a:rPr lang="en-IN" sz="2400" dirty="0">
                <a:latin typeface="Times New Roman" panose="02020603050405020304" pitchFamily="18" charset="0"/>
                <a:cs typeface="Times New Roman" panose="02020603050405020304" pitchFamily="18" charset="0"/>
              </a:rPr>
              <a:t>- Technology, resources, and population remain unchanged (no dynamic shifts).</a:t>
            </a:r>
          </a:p>
          <a:p>
            <a:pPr marL="0" lvl="0" indent="0">
              <a:buNone/>
            </a:pPr>
            <a:r>
              <a:rPr lang="en-IN" sz="2400" b="1" dirty="0">
                <a:latin typeface="Times New Roman" panose="02020603050405020304" pitchFamily="18" charset="0"/>
                <a:cs typeface="Times New Roman" panose="02020603050405020304" pitchFamily="18" charset="0"/>
              </a:rPr>
              <a:t>10. Trade Based on Cost Advantage </a:t>
            </a:r>
            <a:r>
              <a:rPr lang="en-IN" sz="2400" dirty="0">
                <a:latin typeface="Times New Roman" panose="02020603050405020304" pitchFamily="18" charset="0"/>
                <a:cs typeface="Times New Roman" panose="02020603050405020304" pitchFamily="18" charset="0"/>
              </a:rPr>
              <a:t>- Trade happens only when there is a cost difference between countries. Each country specializes in goods where it has a cost advantage (absolute or comparative)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6112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6068D-C6C4-DE4E-46BC-67F91E73F244}"/>
              </a:ext>
            </a:extLst>
          </p:cNvPr>
          <p:cNvSpPr>
            <a:spLocks noGrp="1"/>
          </p:cNvSpPr>
          <p:nvPr>
            <p:ph type="title"/>
          </p:nvPr>
        </p:nvSpPr>
        <p:spPr>
          <a:xfrm>
            <a:off x="838200" y="1250027"/>
            <a:ext cx="10515600" cy="1325563"/>
          </a:xfrm>
        </p:spPr>
        <p:txBody>
          <a:bodyPr>
            <a:noAutofit/>
          </a:bodyPr>
          <a:lstStyle/>
          <a:p>
            <a:r>
              <a:rPr lang="en-IN" sz="3600" b="1" dirty="0">
                <a:latin typeface="Times New Roman" panose="02020603050405020304" pitchFamily="18" charset="0"/>
                <a:cs typeface="Times New Roman" panose="02020603050405020304" pitchFamily="18" charset="0"/>
              </a:rPr>
              <a:t>a. Theory of Absolute Cost Advantage - </a:t>
            </a:r>
            <a:r>
              <a:rPr lang="en-IN" sz="3600" b="1" dirty="0"/>
              <a:t>Adam Smith (1776)</a:t>
            </a:r>
            <a:br>
              <a:rPr lang="en-IN" sz="3600" b="1" dirty="0"/>
            </a:b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D5A004A-807C-0C1F-2770-4AE5640C5A04}"/>
              </a:ext>
            </a:extLst>
          </p:cNvPr>
          <p:cNvSpPr>
            <a:spLocks noGrp="1"/>
          </p:cNvSpPr>
          <p:nvPr>
            <p:ph idx="1"/>
          </p:nvPr>
        </p:nvSpPr>
        <p:spPr>
          <a:xfrm>
            <a:off x="838200" y="2172929"/>
            <a:ext cx="10515600" cy="4355690"/>
          </a:xfrm>
        </p:spPr>
        <p:txBody>
          <a:bodyPr>
            <a:no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Proposed by: Adam Smith (1776)</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Book - The Wealth of Nations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Meaning - A country has an absolute advantage when it can produce a good more efficiently or at a lower cost than another country.</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Basis of Trade - Each country should specialize in the production of goods where it has an absolute cost advantage and import goods where it has a cost disadvantage.</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Efficiency Principle - By focusing on efficient production, countries can maximize output and minimize cost.</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Mutual Benefit - Trade allows both countries to benefit, as each can obtain goods at a lower cost through exchange</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1871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38B50D-5B44-FBE6-E272-5F4BF5BE4965}"/>
              </a:ext>
            </a:extLst>
          </p:cNvPr>
          <p:cNvSpPr>
            <a:spLocks noGrp="1"/>
          </p:cNvSpPr>
          <p:nvPr>
            <p:ph idx="1"/>
          </p:nvPr>
        </p:nvSpPr>
        <p:spPr>
          <a:xfrm>
            <a:off x="838200" y="1651819"/>
            <a:ext cx="10515600" cy="4525144"/>
          </a:xfrm>
        </p:spPr>
        <p:txBody>
          <a:bodyPr>
            <a:normAutofit/>
          </a:bodyPr>
          <a:lstStyle/>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Resource Utilization - Leads to better use of resources, as each nation uses its natural and human resources in the most productive way.</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No Duplication - Avoids producing goods inefficiently that other countries can produce more cheaply</a:t>
            </a:r>
          </a:p>
          <a:p>
            <a:pPr marL="0" indent="0">
              <a:buNone/>
            </a:pPr>
            <a:r>
              <a:rPr lang="en-IN" sz="2400" dirty="0">
                <a:latin typeface="Times New Roman" panose="02020603050405020304" pitchFamily="18" charset="0"/>
                <a:cs typeface="Times New Roman" panose="02020603050405020304" pitchFamily="18" charset="0"/>
              </a:rPr>
              <a:t>Example: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India produces textiles cheaper than the UK.</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UK produces machinery cheaper than India.</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India exports textiles to the UK. UK exports machinery to India. Both countries gain from trade.</a:t>
            </a:r>
          </a:p>
          <a:p>
            <a:pPr>
              <a:buFont typeface="Wingdings" panose="05000000000000000000" pitchFamily="2" charset="2"/>
              <a:buChar char="Ø"/>
            </a:pPr>
            <a:endParaRPr lang="en-US" sz="2400" i="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2530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5DB8DF-7117-23B6-7D25-790A1BCF9517}"/>
              </a:ext>
            </a:extLst>
          </p:cNvPr>
          <p:cNvSpPr>
            <a:spLocks noGrp="1"/>
          </p:cNvSpPr>
          <p:nvPr>
            <p:ph idx="1"/>
          </p:nvPr>
        </p:nvSpPr>
        <p:spPr>
          <a:xfrm>
            <a:off x="838200" y="1356852"/>
            <a:ext cx="10515600" cy="482011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Assumptions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There are two countries- Country I and Country II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Producing two commodities- Commodity X and Commodity Y.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Labour is the only factor of production. All costs are being measured in terms of labour hours.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The production techniques of two commodities are different in the two countries.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There are constant returns to scale in the production of both the commodities in both the countries. Then unit cost of production is constant for each country.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There are no transport costs or other trade barriers </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There is full employment of labour in both the countries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1364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0992D7-2276-AC19-C46E-1F5CB8740926}"/>
              </a:ext>
            </a:extLst>
          </p:cNvPr>
          <p:cNvSpPr>
            <a:spLocks noGrp="1"/>
          </p:cNvSpPr>
          <p:nvPr>
            <p:ph idx="1"/>
          </p:nvPr>
        </p:nvSpPr>
        <p:spPr>
          <a:xfrm>
            <a:off x="838200" y="1809135"/>
            <a:ext cx="10515600" cy="4367828"/>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Advantages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Encourages specialization.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Increases productivity.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Promotes economic interdependence and trade.</a:t>
            </a:r>
          </a:p>
          <a:p>
            <a:pPr marL="0" indent="0">
              <a:buNone/>
            </a:pPr>
            <a:r>
              <a:rPr lang="en-IN" sz="2400" b="1" dirty="0">
                <a:latin typeface="Times New Roman" panose="02020603050405020304" pitchFamily="18" charset="0"/>
                <a:cs typeface="Times New Roman" panose="02020603050405020304" pitchFamily="18" charset="0"/>
              </a:rPr>
              <a:t>Limitations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If one country has absolute advantage in all goods, the other cannot gain.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Assumes only labour cost, ignoring capital and technology.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Ignores transport costs, trade barriers, and dynamic changes.</a:t>
            </a:r>
          </a:p>
        </p:txBody>
      </p:sp>
    </p:spTree>
    <p:extLst>
      <p:ext uri="{BB962C8B-B14F-4D97-AF65-F5344CB8AC3E}">
        <p14:creationId xmlns:p14="http://schemas.microsoft.com/office/powerpoint/2010/main" val="42129575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7AE09-439F-EA80-A50D-83A1B3078181}"/>
              </a:ext>
            </a:extLst>
          </p:cNvPr>
          <p:cNvSpPr>
            <a:spLocks noGrp="1"/>
          </p:cNvSpPr>
          <p:nvPr>
            <p:ph type="title"/>
          </p:nvPr>
        </p:nvSpPr>
        <p:spPr>
          <a:xfrm>
            <a:off x="838200" y="116284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b. Theory of Comparative Cost Advantage – David Ricardo (1817)</a:t>
            </a:r>
          </a:p>
        </p:txBody>
      </p:sp>
      <p:sp>
        <p:nvSpPr>
          <p:cNvPr id="3" name="Content Placeholder 2">
            <a:extLst>
              <a:ext uri="{FF2B5EF4-FFF2-40B4-BE49-F238E27FC236}">
                <a16:creationId xmlns:a16="http://schemas.microsoft.com/office/drawing/2014/main" id="{201949A8-37BA-3399-FAF0-BCB92CDC06FE}"/>
              </a:ext>
            </a:extLst>
          </p:cNvPr>
          <p:cNvSpPr>
            <a:spLocks noGrp="1"/>
          </p:cNvSpPr>
          <p:nvPr>
            <p:ph idx="1"/>
          </p:nvPr>
        </p:nvSpPr>
        <p:spPr>
          <a:xfrm>
            <a:off x="838200" y="2488405"/>
            <a:ext cx="10515600" cy="4020550"/>
          </a:xfrm>
        </p:spPr>
        <p:txBody>
          <a:bodyPr>
            <a:normAutofit fontScale="92500" lnSpcReduction="10000"/>
          </a:bodyPr>
          <a:lstStyle/>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Meaning - Even if a country is less efficient in producing all goods, it can still benefit from trade by specializing in goods it can produce at a lower relative (comparative) cost.</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Core Idea - Trade is based on comparative costs, not absolute costs. A country should produce and export goods that have a lower opportunity cost compared to other nations.</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Mutual Benefit - Trade is mutually beneficial when each nation focuses on its comparative advantage, not just absolute efficiency.</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Opportunity Cost Concept - Comparative advantage depends on what is given up to produce another good. A country has comparative advantage in goods where it sacrifices less of other products.</a:t>
            </a:r>
          </a:p>
          <a:p>
            <a:pPr>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02429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8220E-EA94-D6E2-D26F-3C3C2F8F3B9F}"/>
              </a:ext>
            </a:extLst>
          </p:cNvPr>
          <p:cNvSpPr>
            <a:spLocks noGrp="1"/>
          </p:cNvSpPr>
          <p:nvPr>
            <p:ph type="title"/>
          </p:nvPr>
        </p:nvSpPr>
        <p:spPr>
          <a:xfrm>
            <a:off x="838200" y="905899"/>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International trade theories</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6505A22-5ED0-115A-07D5-0161CEFFB49B}"/>
              </a:ext>
            </a:extLst>
          </p:cNvPr>
          <p:cNvSpPr>
            <a:spLocks noGrp="1"/>
          </p:cNvSpPr>
          <p:nvPr>
            <p:ph idx="1"/>
          </p:nvPr>
        </p:nvSpPr>
        <p:spPr/>
        <p:txBody>
          <a:bodyPr>
            <a:normAutofit/>
          </a:bodyPr>
          <a:lstStyle/>
          <a:p>
            <a:pPr>
              <a:buFont typeface="Wingdings" panose="05000000000000000000" pitchFamily="2" charset="2"/>
              <a:buChar char="Ø"/>
            </a:pPr>
            <a:r>
              <a:rPr lang="en-US" sz="2400" dirty="0"/>
              <a:t>International Trade refers to the exchange of goods and services between two or more countries.</a:t>
            </a:r>
            <a:br>
              <a:rPr lang="en-US" sz="2400" dirty="0"/>
            </a:br>
            <a:r>
              <a:rPr lang="en-US" sz="2400" dirty="0"/>
              <a:t>It includes imports (buying from other countries) and exports (selling to other countries).</a:t>
            </a:r>
          </a:p>
          <a:p>
            <a:pPr>
              <a:buFont typeface="Wingdings" panose="05000000000000000000" pitchFamily="2" charset="2"/>
              <a:buChar char="Ø"/>
            </a:pPr>
            <a:r>
              <a:rPr lang="en-US" sz="2400" dirty="0"/>
              <a:t>“International trade means exchange of capital, goods, and services across international borders to satisfy global needs.”</a:t>
            </a:r>
          </a:p>
          <a:p>
            <a:pPr>
              <a:buFont typeface="Wingdings" panose="05000000000000000000" pitchFamily="2" charset="2"/>
              <a:buChar char="Ø"/>
            </a:pPr>
            <a:r>
              <a:rPr lang="en-US" sz="2400" dirty="0"/>
              <a:t>International trade theories are simply different theories to explain international trade. Trade is the concept of exchanging goods and services between two people or entities. International trade is then the concept of this exchange between people or entities in two different countries.</a:t>
            </a:r>
          </a:p>
          <a:p>
            <a:pPr>
              <a:buFont typeface="Wingdings" panose="05000000000000000000" pitchFamily="2" charset="2"/>
              <a:buChar char="Ø"/>
            </a:pPr>
            <a:endParaRPr lang="en-US" sz="2400" dirty="0"/>
          </a:p>
          <a:p>
            <a:pPr>
              <a:buFont typeface="Wingdings" panose="05000000000000000000" pitchFamily="2" charset="2"/>
              <a:buChar char="Ø"/>
            </a:pPr>
            <a:endParaRPr lang="en-IN" sz="2400" dirty="0"/>
          </a:p>
        </p:txBody>
      </p:sp>
    </p:spTree>
    <p:extLst>
      <p:ext uri="{BB962C8B-B14F-4D97-AF65-F5344CB8AC3E}">
        <p14:creationId xmlns:p14="http://schemas.microsoft.com/office/powerpoint/2010/main" val="1911161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09BE36-910C-0284-251F-42288C574F80}"/>
              </a:ext>
            </a:extLst>
          </p:cNvPr>
          <p:cNvSpPr>
            <a:spLocks noGrp="1"/>
          </p:cNvSpPr>
          <p:nvPr>
            <p:ph idx="1"/>
          </p:nvPr>
        </p:nvSpPr>
        <p:spPr>
          <a:xfrm>
            <a:off x="838200" y="1356852"/>
            <a:ext cx="10515600" cy="5211096"/>
          </a:xfrm>
        </p:spPr>
        <p:txBody>
          <a:bodyPr>
            <a:normAutofit fontScale="85000" lnSpcReduction="20000"/>
          </a:bodyPr>
          <a:lstStyle/>
          <a:p>
            <a:pPr>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Improvement over Adam Smith - Ricardo showed that even if one country is more efficient in producing all goods, trade can still benefit both countries — as long as they specialize based on relative efficiency.</a:t>
            </a:r>
          </a:p>
          <a:p>
            <a:pPr>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Example </a:t>
            </a: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a:p>
            <a:pPr lvl="0"/>
            <a:endParaRPr lang="en-IN" dirty="0"/>
          </a:p>
          <a:p>
            <a:pPr lvl="0"/>
            <a:endParaRPr lang="en-IN" dirty="0"/>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Portugal is more efficient in both goods.</a:t>
            </a:r>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In England, Wine costs 2x as much labour as Cloth.</a:t>
            </a:r>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In Portugal, Wine costs 1x as much labour as Cloth.</a:t>
            </a:r>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So, England should specialize in Cloth (lower opportunity cost).</a:t>
            </a:r>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Portugal should specialize in Wine.</a:t>
            </a:r>
          </a:p>
          <a:p>
            <a:pPr lvl="0">
              <a:buFont typeface="Wingdings" panose="05000000000000000000" pitchFamily="2" charset="2"/>
              <a:buChar char="Ø"/>
            </a:pPr>
            <a:r>
              <a:rPr lang="en-IN" sz="2600" dirty="0">
                <a:latin typeface="Times New Roman" panose="02020603050405020304" pitchFamily="18" charset="0"/>
                <a:cs typeface="Times New Roman" panose="02020603050405020304" pitchFamily="18" charset="0"/>
              </a:rPr>
              <a:t>Both countries gain from trade, even though Portugal is more efficient overall.</a:t>
            </a: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6D610F48-6A98-E53F-E6E5-03B2BA5183E4}"/>
              </a:ext>
            </a:extLst>
          </p:cNvPr>
          <p:cNvGraphicFramePr>
            <a:graphicFrameLocks noGrp="1"/>
          </p:cNvGraphicFramePr>
          <p:nvPr>
            <p:extLst>
              <p:ext uri="{D42A27DB-BD31-4B8C-83A1-F6EECF244321}">
                <p14:modId xmlns:p14="http://schemas.microsoft.com/office/powerpoint/2010/main" val="1723057789"/>
              </p:ext>
            </p:extLst>
          </p:nvPr>
        </p:nvGraphicFramePr>
        <p:xfrm>
          <a:off x="2448233" y="2809567"/>
          <a:ext cx="3490452" cy="1386348"/>
        </p:xfrm>
        <a:graphic>
          <a:graphicData uri="http://schemas.openxmlformats.org/drawingml/2006/table">
            <a:tbl>
              <a:tblPr firstRow="1" firstCol="1" bandRow="1">
                <a:tableStyleId>{5C22544A-7EE6-4342-B048-85BDC9FD1C3A}</a:tableStyleId>
              </a:tblPr>
              <a:tblGrid>
                <a:gridCol w="821696">
                  <a:extLst>
                    <a:ext uri="{9D8B030D-6E8A-4147-A177-3AD203B41FA5}">
                      <a16:colId xmlns:a16="http://schemas.microsoft.com/office/drawing/2014/main" val="4042478233"/>
                    </a:ext>
                  </a:extLst>
                </a:gridCol>
                <a:gridCol w="869451">
                  <a:extLst>
                    <a:ext uri="{9D8B030D-6E8A-4147-A177-3AD203B41FA5}">
                      <a16:colId xmlns:a16="http://schemas.microsoft.com/office/drawing/2014/main" val="1947951828"/>
                    </a:ext>
                  </a:extLst>
                </a:gridCol>
                <a:gridCol w="1799305">
                  <a:extLst>
                    <a:ext uri="{9D8B030D-6E8A-4147-A177-3AD203B41FA5}">
                      <a16:colId xmlns:a16="http://schemas.microsoft.com/office/drawing/2014/main" val="3418017977"/>
                    </a:ext>
                  </a:extLst>
                </a:gridCol>
              </a:tblGrid>
              <a:tr h="462116">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Country</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Cloth (hrs/unit)</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Wine (hrs/unit)</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1804449358"/>
                  </a:ext>
                </a:extLst>
              </a:tr>
              <a:tr h="462116">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England</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10</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dirty="0">
                          <a:solidFill>
                            <a:schemeClr val="tx1"/>
                          </a:solidFill>
                          <a:effectLst/>
                          <a:latin typeface="Times New Roman" panose="02020603050405020304" pitchFamily="18" charset="0"/>
                          <a:cs typeface="Times New Roman" panose="02020603050405020304" pitchFamily="18" charset="0"/>
                        </a:rPr>
                        <a:t>20</a:t>
                      </a:r>
                      <a:endParaRPr lang="en-IN" sz="12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353303889"/>
                  </a:ext>
                </a:extLst>
              </a:tr>
              <a:tr h="462116">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Portugal</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a:solidFill>
                            <a:schemeClr val="tx1"/>
                          </a:solidFill>
                          <a:effectLst/>
                          <a:latin typeface="Times New Roman" panose="02020603050405020304" pitchFamily="18" charset="0"/>
                          <a:cs typeface="Times New Roman" panose="02020603050405020304" pitchFamily="18" charset="0"/>
                        </a:rPr>
                        <a:t>5</a:t>
                      </a:r>
                      <a:endParaRPr lang="en-IN" sz="12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1200" kern="100" dirty="0">
                          <a:solidFill>
                            <a:schemeClr val="tx1"/>
                          </a:solidFill>
                          <a:effectLst/>
                          <a:latin typeface="Times New Roman" panose="02020603050405020304" pitchFamily="18" charset="0"/>
                          <a:cs typeface="Times New Roman" panose="02020603050405020304" pitchFamily="18" charset="0"/>
                        </a:rPr>
                        <a:t>10</a:t>
                      </a:r>
                      <a:endParaRPr lang="en-IN" sz="12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602362276"/>
                  </a:ext>
                </a:extLst>
              </a:tr>
            </a:tbl>
          </a:graphicData>
        </a:graphic>
      </p:graphicFrame>
    </p:spTree>
    <p:extLst>
      <p:ext uri="{BB962C8B-B14F-4D97-AF65-F5344CB8AC3E}">
        <p14:creationId xmlns:p14="http://schemas.microsoft.com/office/powerpoint/2010/main" val="1868345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E6112F-0948-8F9C-8085-973F353B079B}"/>
              </a:ext>
            </a:extLst>
          </p:cNvPr>
          <p:cNvSpPr>
            <a:spLocks noGrp="1"/>
          </p:cNvSpPr>
          <p:nvPr>
            <p:ph idx="1"/>
          </p:nvPr>
        </p:nvSpPr>
        <p:spPr>
          <a:xfrm>
            <a:off x="838200" y="1366684"/>
            <a:ext cx="10515600" cy="5338916"/>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Assumptions</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There are two countries producing two commodities and international trade takes place in these two countries. Both countries can produce both the commodities. </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Each country uses only one factor of production, labour in the production of both the commodities. The cost of production of each commodity is measured in terms of labour hours required to produce each commodity. The value of any commodity is determined by the amount of labour required to produce one unit of that commodity. This is known as labour theory of value. The greater the labour hours, greater is the value of the commodity. </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There are constant returns to scale in the production of both the commodities.</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Free international trade takes place between the two countries and there is no restriction on the movement of commodities between the two countries.</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The amount of labour in each country is given and fully employed. </a:t>
            </a:r>
          </a:p>
          <a:p>
            <a:pPr marL="457200" indent="-457200">
              <a:buFont typeface="+mj-lt"/>
              <a:buAutoNum type="arabicPeriod"/>
            </a:pPr>
            <a:r>
              <a:rPr lang="en-US" sz="2200" dirty="0">
                <a:latin typeface="Times New Roman" panose="02020603050405020304" pitchFamily="18" charset="0"/>
                <a:cs typeface="Times New Roman" panose="02020603050405020304" pitchFamily="18" charset="0"/>
              </a:rPr>
              <a:t>There is no movement of labour from one country to another though labour is perfectly mobile within each country. </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16007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2F2C0F-1077-3A9E-7155-D7AB53907C64}"/>
              </a:ext>
            </a:extLst>
          </p:cNvPr>
          <p:cNvSpPr>
            <a:spLocks noGrp="1"/>
          </p:cNvSpPr>
          <p:nvPr>
            <p:ph idx="1"/>
          </p:nvPr>
        </p:nvSpPr>
        <p:spPr>
          <a:xfrm>
            <a:off x="838200" y="1386349"/>
            <a:ext cx="10515600" cy="5102942"/>
          </a:xfrm>
        </p:spPr>
        <p:txBody>
          <a:bodyPr>
            <a:noAutofit/>
          </a:bodyPr>
          <a:lstStyle/>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Result - Trade leads to global efficiency, lower costs, and higher total production.</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Conclusion - Ricardo’s theory explains why international trade benefits all nations </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as long as each focuses on what it does relatively best.</a:t>
            </a:r>
            <a:endParaRPr lang="en-IN" sz="2400" dirty="0"/>
          </a:p>
          <a:p>
            <a:pPr marL="0" indent="0">
              <a:buNone/>
            </a:pPr>
            <a:r>
              <a:rPr lang="en-IN" sz="2400" b="1" dirty="0">
                <a:latin typeface="Times New Roman" panose="02020603050405020304" pitchFamily="18" charset="0"/>
                <a:cs typeface="Times New Roman" panose="02020603050405020304" pitchFamily="18" charset="0"/>
              </a:rPr>
              <a:t>Advantages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Explains trade between nations even if one is more productive in all goods.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Basis of modern free trade policy.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Shows how specialization increases total output globally.</a:t>
            </a:r>
          </a:p>
          <a:p>
            <a:pPr marL="0" indent="0">
              <a:buNone/>
            </a:pPr>
            <a:r>
              <a:rPr lang="en-IN" sz="2400" dirty="0">
                <a:latin typeface="Times New Roman" panose="02020603050405020304" pitchFamily="18" charset="0"/>
                <a:cs typeface="Times New Roman" panose="02020603050405020304" pitchFamily="18" charset="0"/>
              </a:rPr>
              <a:t> </a:t>
            </a:r>
            <a:r>
              <a:rPr lang="en-IN" sz="2400" b="1" dirty="0">
                <a:latin typeface="Times New Roman" panose="02020603050405020304" pitchFamily="18" charset="0"/>
                <a:cs typeface="Times New Roman" panose="02020603050405020304" pitchFamily="18" charset="0"/>
              </a:rPr>
              <a:t>Limitations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Assumes only labour cost, ignoring technology and capital.</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Assumes full employment and free trade (unrealistic today).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Ignores transportation cost and service trade.</a:t>
            </a:r>
          </a:p>
          <a:p>
            <a:endParaRPr lang="en-IN" sz="2400" dirty="0"/>
          </a:p>
        </p:txBody>
      </p:sp>
    </p:spTree>
    <p:extLst>
      <p:ext uri="{BB962C8B-B14F-4D97-AF65-F5344CB8AC3E}">
        <p14:creationId xmlns:p14="http://schemas.microsoft.com/office/powerpoint/2010/main" val="26422365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E39D6F-DF2D-DBBE-B78D-A74BDD1F5A05}"/>
              </a:ext>
            </a:extLst>
          </p:cNvPr>
          <p:cNvSpPr>
            <a:spLocks noGrp="1"/>
          </p:cNvSpPr>
          <p:nvPr>
            <p:ph type="ctrTitle"/>
          </p:nvPr>
        </p:nvSpPr>
        <p:spPr>
          <a:xfrm>
            <a:off x="1632155" y="1918777"/>
            <a:ext cx="9144000" cy="2387600"/>
          </a:xfrm>
        </p:spPr>
        <p:txBody>
          <a:bodyPr>
            <a:normAutofit/>
          </a:bodyPr>
          <a:lstStyle/>
          <a:p>
            <a:r>
              <a:rPr lang="en-IN" sz="4000" b="1" dirty="0">
                <a:latin typeface="Times New Roman" panose="02020603050405020304" pitchFamily="18" charset="0"/>
                <a:cs typeface="Times New Roman" panose="02020603050405020304" pitchFamily="18" charset="0"/>
              </a:rPr>
              <a:t>Heckscher–Ohlin Factor Endowment Theory</a:t>
            </a:r>
          </a:p>
        </p:txBody>
      </p:sp>
    </p:spTree>
    <p:extLst>
      <p:ext uri="{BB962C8B-B14F-4D97-AF65-F5344CB8AC3E}">
        <p14:creationId xmlns:p14="http://schemas.microsoft.com/office/powerpoint/2010/main" val="22078181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A5EF0C-16F1-BB08-0B28-39BF4F33AD4D}"/>
              </a:ext>
            </a:extLst>
          </p:cNvPr>
          <p:cNvSpPr>
            <a:spLocks noGrp="1"/>
          </p:cNvSpPr>
          <p:nvPr>
            <p:ph idx="1"/>
          </p:nvPr>
        </p:nvSpPr>
        <p:spPr>
          <a:xfrm>
            <a:off x="838200" y="1376516"/>
            <a:ext cx="10515600" cy="4906297"/>
          </a:xfrm>
        </p:spPr>
        <p:txBody>
          <a:bodyPr>
            <a:noAutofit/>
          </a:bodyPr>
          <a:lstStyle/>
          <a:p>
            <a:pPr marL="0" indent="0">
              <a:buNone/>
            </a:pPr>
            <a:r>
              <a:rPr lang="en-IN" sz="2400" dirty="0">
                <a:latin typeface="Times New Roman" panose="02020603050405020304" pitchFamily="18" charset="0"/>
                <a:cs typeface="Times New Roman" panose="02020603050405020304" pitchFamily="18" charset="0"/>
              </a:rPr>
              <a:t>Proposed by Eli Heckscher and Bertil Ohlin, this theory explains that</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 country will export goods that use its abundant (cheap) factors of production, and import goods that use its scarce (expensive) factors.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Countries differ in factor endowments (land, labour, capital, etc.).</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relative abundance of these factors determines cost advantage and trade patterns.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Factor Endowment - The amount of capital, labour, and land available in a country.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Factor Intensity - The degree to which production of a good uses more of one factor than another.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Example - India (labour-abundant) exports textiles and services; USA (capital-abundant) exports machinery and technology.</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559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717E4C-9820-B336-871C-CA993141542E}"/>
              </a:ext>
            </a:extLst>
          </p:cNvPr>
          <p:cNvSpPr>
            <a:spLocks noGrp="1"/>
          </p:cNvSpPr>
          <p:nvPr>
            <p:ph idx="1"/>
          </p:nvPr>
        </p:nvSpPr>
        <p:spPr>
          <a:xfrm>
            <a:off x="838200" y="1376515"/>
            <a:ext cx="10606548" cy="504394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Factor Intensity Example</a:t>
            </a: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br>
              <a:rPr lang="en-IN" sz="2400" b="1" dirty="0">
                <a:latin typeface="Times New Roman" panose="02020603050405020304" pitchFamily="18" charset="0"/>
                <a:cs typeface="Times New Roman" panose="02020603050405020304" pitchFamily="18" charset="0"/>
              </a:rPr>
            </a:br>
            <a:endParaRPr lang="en-IN" sz="2400" b="1"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a:p>
            <a:pPr marL="0" indent="0">
              <a:buNone/>
            </a:pPr>
            <a:r>
              <a:rPr lang="en-IN" sz="2400" b="1" dirty="0">
                <a:latin typeface="Times New Roman" panose="02020603050405020304" pitchFamily="18" charset="0"/>
                <a:cs typeface="Times New Roman" panose="02020603050405020304" pitchFamily="18" charset="0"/>
              </a:rPr>
              <a:t>Interpretation:</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Country with more labour → exports Good X</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Country with more capital → exports Good Y</a:t>
            </a:r>
          </a:p>
          <a:p>
            <a:pPr marL="0" indent="0">
              <a:buNone/>
            </a:pPr>
            <a:endParaRPr lang="en-IN" sz="2400" b="1"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C12E92E2-1367-A89E-F3FC-485CB9965432}"/>
              </a:ext>
            </a:extLst>
          </p:cNvPr>
          <p:cNvGraphicFramePr>
            <a:graphicFrameLocks noGrp="1"/>
          </p:cNvGraphicFramePr>
          <p:nvPr>
            <p:extLst>
              <p:ext uri="{D42A27DB-BD31-4B8C-83A1-F6EECF244321}">
                <p14:modId xmlns:p14="http://schemas.microsoft.com/office/powerpoint/2010/main" val="1861871506"/>
              </p:ext>
            </p:extLst>
          </p:nvPr>
        </p:nvGraphicFramePr>
        <p:xfrm>
          <a:off x="963560" y="1995950"/>
          <a:ext cx="4739152" cy="2277999"/>
        </p:xfrm>
        <a:graphic>
          <a:graphicData uri="http://schemas.openxmlformats.org/drawingml/2006/table">
            <a:tbl>
              <a:tblPr firstRow="1" firstCol="1" bandRow="1">
                <a:tableStyleId>{5C22544A-7EE6-4342-B048-85BDC9FD1C3A}</a:tableStyleId>
              </a:tblPr>
              <a:tblGrid>
                <a:gridCol w="1184788">
                  <a:extLst>
                    <a:ext uri="{9D8B030D-6E8A-4147-A177-3AD203B41FA5}">
                      <a16:colId xmlns:a16="http://schemas.microsoft.com/office/drawing/2014/main" val="3333372278"/>
                    </a:ext>
                  </a:extLst>
                </a:gridCol>
                <a:gridCol w="1184788">
                  <a:extLst>
                    <a:ext uri="{9D8B030D-6E8A-4147-A177-3AD203B41FA5}">
                      <a16:colId xmlns:a16="http://schemas.microsoft.com/office/drawing/2014/main" val="186987306"/>
                    </a:ext>
                  </a:extLst>
                </a:gridCol>
                <a:gridCol w="1184788">
                  <a:extLst>
                    <a:ext uri="{9D8B030D-6E8A-4147-A177-3AD203B41FA5}">
                      <a16:colId xmlns:a16="http://schemas.microsoft.com/office/drawing/2014/main" val="1128004499"/>
                    </a:ext>
                  </a:extLst>
                </a:gridCol>
                <a:gridCol w="1184788">
                  <a:extLst>
                    <a:ext uri="{9D8B030D-6E8A-4147-A177-3AD203B41FA5}">
                      <a16:colId xmlns:a16="http://schemas.microsoft.com/office/drawing/2014/main" val="1099281189"/>
                    </a:ext>
                  </a:extLst>
                </a:gridCol>
              </a:tblGrid>
              <a:tr h="694813">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Product</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dirty="0">
                          <a:effectLst/>
                          <a:latin typeface="Times New Roman" panose="02020603050405020304" pitchFamily="18" charset="0"/>
                          <a:cs typeface="Times New Roman" panose="02020603050405020304" pitchFamily="18" charset="0"/>
                        </a:rPr>
                        <a:t>Capital Used</a:t>
                      </a:r>
                      <a:endParaRPr lang="en-IN" sz="2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Labour Used</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Intensity</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465344915"/>
                  </a:ext>
                </a:extLst>
              </a:tr>
              <a:tr h="694813">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Good X</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1</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dirty="0">
                          <a:effectLst/>
                          <a:latin typeface="Times New Roman" panose="02020603050405020304" pitchFamily="18" charset="0"/>
                          <a:cs typeface="Times New Roman" panose="02020603050405020304" pitchFamily="18" charset="0"/>
                        </a:rPr>
                        <a:t>4</a:t>
                      </a:r>
                      <a:endParaRPr lang="en-IN" sz="2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Labour-intensive</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531385182"/>
                  </a:ext>
                </a:extLst>
              </a:tr>
              <a:tr h="694813">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Good Y</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2</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a:effectLst/>
                          <a:latin typeface="Times New Roman" panose="02020603050405020304" pitchFamily="18" charset="0"/>
                          <a:cs typeface="Times New Roman" panose="02020603050405020304" pitchFamily="18" charset="0"/>
                        </a:rPr>
                        <a:t>4</a:t>
                      </a:r>
                      <a:endParaRPr lang="en-IN" sz="22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200" kern="100" dirty="0">
                          <a:effectLst/>
                          <a:latin typeface="Times New Roman" panose="02020603050405020304" pitchFamily="18" charset="0"/>
                          <a:cs typeface="Times New Roman" panose="02020603050405020304" pitchFamily="18" charset="0"/>
                        </a:rPr>
                        <a:t>Capital-intensive</a:t>
                      </a:r>
                      <a:endParaRPr lang="en-IN" sz="22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962556570"/>
                  </a:ext>
                </a:extLst>
              </a:tr>
            </a:tbl>
          </a:graphicData>
        </a:graphic>
      </p:graphicFrame>
      <p:pic>
        <p:nvPicPr>
          <p:cNvPr id="6" name="Picture 5">
            <a:extLst>
              <a:ext uri="{FF2B5EF4-FFF2-40B4-BE49-F238E27FC236}">
                <a16:creationId xmlns:a16="http://schemas.microsoft.com/office/drawing/2014/main" id="{DEB7BD8B-6500-5381-05DE-69AC1B0AE2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1470" y="1645361"/>
            <a:ext cx="4992330" cy="2979175"/>
          </a:xfrm>
          <a:prstGeom prst="rect">
            <a:avLst/>
          </a:prstGeom>
        </p:spPr>
      </p:pic>
    </p:spTree>
    <p:extLst>
      <p:ext uri="{BB962C8B-B14F-4D97-AF65-F5344CB8AC3E}">
        <p14:creationId xmlns:p14="http://schemas.microsoft.com/office/powerpoint/2010/main" val="2663364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5E3F1B-EB41-21BD-52D4-DB45E49D4D7F}"/>
              </a:ext>
            </a:extLst>
          </p:cNvPr>
          <p:cNvSpPr>
            <a:spLocks noGrp="1"/>
          </p:cNvSpPr>
          <p:nvPr>
            <p:ph idx="1"/>
          </p:nvPr>
        </p:nvSpPr>
        <p:spPr>
          <a:xfrm>
            <a:off x="838200" y="1366684"/>
            <a:ext cx="10515600" cy="5102942"/>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Assumptions of H–O Theory</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Two countries, two goods, and two factors (2×2×2 model).</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Identical technology in both countries.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Factors of production (capital &amp; labour) are mobile within a country, but immobile internationally.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Perfect competition in both product and factor markets.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Constant returns to scale in production.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Each country uses different factor intensities for producing goods.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No transport costs or trade barriers.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Free trade between nations.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Same demand patterns (preferences) across countries.</a:t>
            </a:r>
          </a:p>
          <a:p>
            <a:endParaRPr lang="en-IN" dirty="0"/>
          </a:p>
        </p:txBody>
      </p:sp>
    </p:spTree>
    <p:extLst>
      <p:ext uri="{BB962C8B-B14F-4D97-AF65-F5344CB8AC3E}">
        <p14:creationId xmlns:p14="http://schemas.microsoft.com/office/powerpoint/2010/main" val="2205831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83D802-61A6-9AFF-A54D-C314A696A7B9}"/>
              </a:ext>
            </a:extLst>
          </p:cNvPr>
          <p:cNvSpPr>
            <a:spLocks noGrp="1"/>
          </p:cNvSpPr>
          <p:nvPr>
            <p:ph idx="1"/>
          </p:nvPr>
        </p:nvSpPr>
        <p:spPr>
          <a:xfrm>
            <a:off x="838200" y="1523999"/>
            <a:ext cx="10515600" cy="4652963"/>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Significance of H–O Theory</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Provides a more realistic explanation of international trade than Ricardo’s theory.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Explains why trade continues even when labour costs equalize.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Extends the concept of domestic factor supply to international trade.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Highlights how factor availability influences costs and trade.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Basis for modern trade policies and economic development strategies.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3711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581C5-824F-D2BB-213C-9BF177D37AC4}"/>
              </a:ext>
            </a:extLst>
          </p:cNvPr>
          <p:cNvSpPr>
            <a:spLocks noGrp="1"/>
          </p:cNvSpPr>
          <p:nvPr>
            <p:ph type="ctrTitle"/>
          </p:nvPr>
        </p:nvSpPr>
        <p:spPr>
          <a:xfrm>
            <a:off x="1524000" y="2056427"/>
            <a:ext cx="9144000" cy="2387600"/>
          </a:xfrm>
        </p:spPr>
        <p:txBody>
          <a:bodyPr>
            <a:normAutofit/>
          </a:bodyPr>
          <a:lstStyle/>
          <a:p>
            <a:r>
              <a:rPr lang="en-IN" sz="4000" b="1" dirty="0">
                <a:latin typeface="Times New Roman" panose="02020603050405020304" pitchFamily="18" charset="0"/>
                <a:cs typeface="Times New Roman" panose="02020603050405020304" pitchFamily="18" charset="0"/>
              </a:rPr>
              <a:t>Opportunity Cost Theory (Gottfried Haberler, 1933)</a:t>
            </a:r>
            <a:endParaRPr lang="en-IN"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99119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B373F9-25B1-F3D5-C289-BDCC9D0E76FA}"/>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Gottfried Haberler reformulated the theory of international trade by introducing opportunity cost into comparative advantage.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According to Haberler: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country’s cost of producing a good is measured by what it sacrifices (gives up) in producing that good instead of another.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other words, the real cost of producing a commodity is not the amount of labor, but the next best alternative forgone.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shifts trade theory from the traditional labor-cost theory (Ricardo) to a more realistic opportunity-cost framework.</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1560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CB88E-719F-3B19-1706-58FD189130E5}"/>
              </a:ext>
            </a:extLst>
          </p:cNvPr>
          <p:cNvSpPr>
            <a:spLocks noGrp="1"/>
          </p:cNvSpPr>
          <p:nvPr>
            <p:ph type="title"/>
          </p:nvPr>
        </p:nvSpPr>
        <p:spPr>
          <a:xfrm>
            <a:off x="838200" y="83707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Evolution of International trade theories</a:t>
            </a:r>
          </a:p>
        </p:txBody>
      </p:sp>
      <p:graphicFrame>
        <p:nvGraphicFramePr>
          <p:cNvPr id="20" name="Content Placeholder 19">
            <a:extLst>
              <a:ext uri="{FF2B5EF4-FFF2-40B4-BE49-F238E27FC236}">
                <a16:creationId xmlns:a16="http://schemas.microsoft.com/office/drawing/2014/main" id="{CC3CC1EB-3134-470C-A382-6781C56B5D16}"/>
              </a:ext>
            </a:extLst>
          </p:cNvPr>
          <p:cNvGraphicFramePr>
            <a:graphicFrameLocks noGrp="1"/>
          </p:cNvGraphicFramePr>
          <p:nvPr>
            <p:ph idx="1"/>
            <p:extLst>
              <p:ext uri="{D42A27DB-BD31-4B8C-83A1-F6EECF244321}">
                <p14:modId xmlns:p14="http://schemas.microsoft.com/office/powerpoint/2010/main" val="3777828743"/>
              </p:ext>
            </p:extLst>
          </p:nvPr>
        </p:nvGraphicFramePr>
        <p:xfrm>
          <a:off x="838200" y="1825625"/>
          <a:ext cx="10515597" cy="4129364"/>
        </p:xfrm>
        <a:graphic>
          <a:graphicData uri="http://schemas.openxmlformats.org/drawingml/2006/table">
            <a:tbl>
              <a:tblPr firstRow="1" bandRow="1">
                <a:tableStyleId>{5940675A-B579-460E-94D1-54222C63F5DA}</a:tableStyleId>
              </a:tblPr>
              <a:tblGrid>
                <a:gridCol w="902110">
                  <a:extLst>
                    <a:ext uri="{9D8B030D-6E8A-4147-A177-3AD203B41FA5}">
                      <a16:colId xmlns:a16="http://schemas.microsoft.com/office/drawing/2014/main" val="2789806330"/>
                    </a:ext>
                  </a:extLst>
                </a:gridCol>
                <a:gridCol w="3077496">
                  <a:extLst>
                    <a:ext uri="{9D8B030D-6E8A-4147-A177-3AD203B41FA5}">
                      <a16:colId xmlns:a16="http://schemas.microsoft.com/office/drawing/2014/main" val="3954136287"/>
                    </a:ext>
                  </a:extLst>
                </a:gridCol>
                <a:gridCol w="2241755">
                  <a:extLst>
                    <a:ext uri="{9D8B030D-6E8A-4147-A177-3AD203B41FA5}">
                      <a16:colId xmlns:a16="http://schemas.microsoft.com/office/drawing/2014/main" val="3129742996"/>
                    </a:ext>
                  </a:extLst>
                </a:gridCol>
                <a:gridCol w="4294236">
                  <a:extLst>
                    <a:ext uri="{9D8B030D-6E8A-4147-A177-3AD203B41FA5}">
                      <a16:colId xmlns:a16="http://schemas.microsoft.com/office/drawing/2014/main" val="2037533835"/>
                    </a:ext>
                  </a:extLst>
                </a:gridCol>
              </a:tblGrid>
              <a:tr h="484956">
                <a:tc>
                  <a:txBody>
                    <a:bodyPr/>
                    <a:lstStyle/>
                    <a:p>
                      <a:pPr algn="ctr"/>
                      <a:r>
                        <a:rPr lang="en-IN" sz="2400" dirty="0">
                          <a:latin typeface="Times New Roman" panose="02020603050405020304" pitchFamily="18" charset="0"/>
                          <a:cs typeface="Times New Roman" panose="02020603050405020304" pitchFamily="18" charset="0"/>
                        </a:rPr>
                        <a:t>Sl No</a:t>
                      </a:r>
                    </a:p>
                  </a:txBody>
                  <a:tcPr/>
                </a:tc>
                <a:tc>
                  <a:txBody>
                    <a:bodyPr/>
                    <a:lstStyle/>
                    <a:p>
                      <a:pPr algn="ctr"/>
                      <a:r>
                        <a:rPr lang="en-IN" sz="2400" dirty="0">
                          <a:latin typeface="Times New Roman" panose="02020603050405020304" pitchFamily="18" charset="0"/>
                          <a:cs typeface="Times New Roman" panose="02020603050405020304" pitchFamily="18" charset="0"/>
                        </a:rPr>
                        <a:t>Stage</a:t>
                      </a:r>
                    </a:p>
                  </a:txBody>
                  <a:tcPr/>
                </a:tc>
                <a:tc>
                  <a:txBody>
                    <a:bodyPr/>
                    <a:lstStyle/>
                    <a:p>
                      <a:pPr algn="ctr"/>
                      <a:r>
                        <a:rPr lang="en-IN" sz="2400" dirty="0">
                          <a:latin typeface="Times New Roman" panose="02020603050405020304" pitchFamily="18" charset="0"/>
                          <a:cs typeface="Times New Roman" panose="02020603050405020304" pitchFamily="18" charset="0"/>
                        </a:rPr>
                        <a:t>Period</a:t>
                      </a:r>
                    </a:p>
                  </a:txBody>
                  <a:tcPr/>
                </a:tc>
                <a:tc>
                  <a:txBody>
                    <a:bodyPr/>
                    <a:lstStyle/>
                    <a:p>
                      <a:pPr algn="ctr"/>
                      <a:r>
                        <a:rPr lang="en-IN" sz="2400" dirty="0">
                          <a:latin typeface="Times New Roman" panose="02020603050405020304" pitchFamily="18" charset="0"/>
                          <a:cs typeface="Times New Roman" panose="02020603050405020304" pitchFamily="18" charset="0"/>
                        </a:rPr>
                        <a:t>Main Focus / Theory</a:t>
                      </a:r>
                    </a:p>
                  </a:txBody>
                  <a:tcPr/>
                </a:tc>
                <a:extLst>
                  <a:ext uri="{0D108BD9-81ED-4DB2-BD59-A6C34878D82A}">
                    <a16:rowId xmlns:a16="http://schemas.microsoft.com/office/drawing/2014/main" val="1506933931"/>
                  </a:ext>
                </a:extLst>
              </a:tr>
              <a:tr h="911102">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1</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Pre-Classical / Mercantilist</a:t>
                      </a:r>
                    </a:p>
                  </a:txBody>
                  <a:tcPr marL="9525" marR="9525" marT="9525" marB="9525" anchor="ctr"/>
                </a:tc>
                <a:tc>
                  <a:txBody>
                    <a:bodyPr/>
                    <a:lstStyle/>
                    <a:p>
                      <a:pPr algn="ctr">
                        <a:lnSpc>
                          <a:spcPct val="115000"/>
                        </a:lnSpc>
                        <a:spcAft>
                          <a:spcPts val="800"/>
                        </a:spcAft>
                        <a:buNone/>
                      </a:pPr>
                      <a:r>
                        <a:rPr lang="en-IN" sz="2400" kern="100">
                          <a:effectLst/>
                          <a:latin typeface="Times New Roman" panose="02020603050405020304" pitchFamily="18" charset="0"/>
                          <a:ea typeface="Calibri" panose="020F0502020204030204" pitchFamily="34" charset="0"/>
                          <a:cs typeface="Times New Roman" panose="02020603050405020304" pitchFamily="18" charset="0"/>
                        </a:rPr>
                        <a:t>Middle Ages – 1750s</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Accumulation of wealth (gold, silver)</a:t>
                      </a:r>
                    </a:p>
                  </a:txBody>
                  <a:tcPr marL="9525" marR="9525" marT="9525" marB="9525" anchor="ctr"/>
                </a:tc>
                <a:extLst>
                  <a:ext uri="{0D108BD9-81ED-4DB2-BD59-A6C34878D82A}">
                    <a16:rowId xmlns:a16="http://schemas.microsoft.com/office/drawing/2014/main" val="3584523673"/>
                  </a:ext>
                </a:extLst>
              </a:tr>
              <a:tr h="911102">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Classical</a:t>
                      </a:r>
                    </a:p>
                  </a:txBody>
                  <a:tcPr marL="9525" marR="9525" marT="9525" marB="9525" anchor="ctr"/>
                </a:tc>
                <a:tc>
                  <a:txBody>
                    <a:bodyPr/>
                    <a:lstStyle/>
                    <a:p>
                      <a:pPr algn="ctr">
                        <a:lnSpc>
                          <a:spcPct val="115000"/>
                        </a:lnSpc>
                        <a:spcAft>
                          <a:spcPts val="800"/>
                        </a:spcAft>
                        <a:buNone/>
                      </a:pPr>
                      <a:r>
                        <a:rPr lang="en-IN" sz="2400" kern="100">
                          <a:effectLst/>
                          <a:latin typeface="Times New Roman" panose="02020603050405020304" pitchFamily="18" charset="0"/>
                          <a:ea typeface="Calibri" panose="020F0502020204030204" pitchFamily="34" charset="0"/>
                          <a:cs typeface="Times New Roman" panose="02020603050405020304" pitchFamily="18" charset="0"/>
                        </a:rPr>
                        <a:t>1750s – 1900s</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Free trade, specialization (Smith &amp; Ricardo)</a:t>
                      </a:r>
                    </a:p>
                  </a:txBody>
                  <a:tcPr marL="9525" marR="9525" marT="9525" marB="9525" anchor="ctr"/>
                </a:tc>
                <a:extLst>
                  <a:ext uri="{0D108BD9-81ED-4DB2-BD59-A6C34878D82A}">
                    <a16:rowId xmlns:a16="http://schemas.microsoft.com/office/drawing/2014/main" val="2252262196"/>
                  </a:ext>
                </a:extLst>
              </a:tr>
              <a:tr h="911102">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Modern / Contemporary</a:t>
                      </a:r>
                    </a:p>
                  </a:txBody>
                  <a:tcPr marL="9525" marR="9525" marT="9525" marB="9525" anchor="ctr"/>
                </a:tc>
                <a:tc>
                  <a:txBody>
                    <a:bodyPr/>
                    <a:lstStyle/>
                    <a:p>
                      <a:pPr algn="ctr">
                        <a:lnSpc>
                          <a:spcPct val="115000"/>
                        </a:lnSpc>
                        <a:spcAft>
                          <a:spcPts val="800"/>
                        </a:spcAft>
                        <a:buNone/>
                      </a:pPr>
                      <a:r>
                        <a:rPr lang="en-IN" sz="2400" kern="100">
                          <a:effectLst/>
                          <a:latin typeface="Times New Roman" panose="02020603050405020304" pitchFamily="18" charset="0"/>
                          <a:ea typeface="Calibri" panose="020F0502020204030204" pitchFamily="34" charset="0"/>
                          <a:cs typeface="Times New Roman" panose="02020603050405020304" pitchFamily="18" charset="0"/>
                        </a:rPr>
                        <a:t>1900s – 1950s</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Factor endowment, opportunity cost</a:t>
                      </a:r>
                    </a:p>
                  </a:txBody>
                  <a:tcPr marL="9525" marR="9525" marT="9525" marB="9525" anchor="ctr"/>
                </a:tc>
                <a:extLst>
                  <a:ext uri="{0D108BD9-81ED-4DB2-BD59-A6C34878D82A}">
                    <a16:rowId xmlns:a16="http://schemas.microsoft.com/office/drawing/2014/main" val="3111835096"/>
                  </a:ext>
                </a:extLst>
              </a:tr>
              <a:tr h="911102">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4</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Neo-Classical / New Trade</a:t>
                      </a:r>
                    </a:p>
                  </a:txBody>
                  <a:tcPr marL="9525" marR="9525" marT="9525" marB="9525" anchor="ctr"/>
                </a:tc>
                <a:tc>
                  <a:txBody>
                    <a:bodyPr/>
                    <a:lstStyle/>
                    <a:p>
                      <a:pPr algn="ctr">
                        <a:lnSpc>
                          <a:spcPct val="115000"/>
                        </a:lnSpc>
                        <a:spcAft>
                          <a:spcPts val="800"/>
                        </a:spcAft>
                        <a:buNone/>
                      </a:pPr>
                      <a:r>
                        <a:rPr lang="en-IN" sz="2400" kern="100">
                          <a:effectLst/>
                          <a:latin typeface="Times New Roman" panose="02020603050405020304" pitchFamily="18" charset="0"/>
                          <a:ea typeface="Calibri" panose="020F0502020204030204" pitchFamily="34" charset="0"/>
                          <a:cs typeface="Times New Roman" panose="02020603050405020304" pitchFamily="18" charset="0"/>
                        </a:rPr>
                        <a:t>1950s – Present</a:t>
                      </a:r>
                    </a:p>
                  </a:txBody>
                  <a:tcPr marL="9525" marR="9525" marT="9525" marB="9525" anchor="ctr"/>
                </a:tc>
                <a:tc>
                  <a:txBody>
                    <a:bodyPr/>
                    <a:lstStyle/>
                    <a:p>
                      <a:pPr algn="ctr">
                        <a:lnSpc>
                          <a:spcPct val="115000"/>
                        </a:lnSpc>
                        <a:spcAft>
                          <a:spcPts val="800"/>
                        </a:spcAft>
                        <a:buNone/>
                      </a:pPr>
                      <a:r>
                        <a:rPr lang="en-IN" sz="2400" kern="100" dirty="0">
                          <a:effectLst/>
                          <a:latin typeface="Times New Roman" panose="02020603050405020304" pitchFamily="18" charset="0"/>
                          <a:ea typeface="Calibri" panose="020F0502020204030204" pitchFamily="34" charset="0"/>
                          <a:cs typeface="Times New Roman" panose="02020603050405020304" pitchFamily="18" charset="0"/>
                        </a:rPr>
                        <a:t>Product life cycle, competitive advantage</a:t>
                      </a:r>
                    </a:p>
                  </a:txBody>
                  <a:tcPr marL="9525" marR="9525" marT="9525" marB="9525" anchor="ctr"/>
                </a:tc>
                <a:extLst>
                  <a:ext uri="{0D108BD9-81ED-4DB2-BD59-A6C34878D82A}">
                    <a16:rowId xmlns:a16="http://schemas.microsoft.com/office/drawing/2014/main" val="330555012"/>
                  </a:ext>
                </a:extLst>
              </a:tr>
            </a:tbl>
          </a:graphicData>
        </a:graphic>
      </p:graphicFrame>
    </p:spTree>
    <p:extLst>
      <p:ext uri="{BB962C8B-B14F-4D97-AF65-F5344CB8AC3E}">
        <p14:creationId xmlns:p14="http://schemas.microsoft.com/office/powerpoint/2010/main" val="3417350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0B1A33-53E9-0F21-B311-0F6C9C60329F}"/>
              </a:ext>
            </a:extLst>
          </p:cNvPr>
          <p:cNvSpPr>
            <a:spLocks noGrp="1"/>
          </p:cNvSpPr>
          <p:nvPr>
            <p:ph idx="1"/>
          </p:nvPr>
        </p:nvSpPr>
        <p:spPr>
          <a:xfrm>
            <a:off x="838200" y="1396180"/>
            <a:ext cx="5257800" cy="4975123"/>
          </a:xfrm>
        </p:spPr>
        <p:txBody>
          <a:bodyPr>
            <a:normAutofit fontScale="92500"/>
          </a:bodyPr>
          <a:lstStyle/>
          <a:p>
            <a:r>
              <a:rPr lang="en-IN" sz="2400" dirty="0">
                <a:latin typeface="Times New Roman" panose="02020603050405020304" pitchFamily="18" charset="0"/>
                <a:cs typeface="Times New Roman" panose="02020603050405020304" pitchFamily="18" charset="0"/>
              </a:rPr>
              <a:t>Trade between countries is based on opportunity costs, not just labour costs.</a:t>
            </a:r>
          </a:p>
          <a:p>
            <a:r>
              <a:rPr lang="en-IN" sz="2400" dirty="0">
                <a:latin typeface="Times New Roman" panose="02020603050405020304" pitchFamily="18" charset="0"/>
                <a:cs typeface="Times New Roman" panose="02020603050405020304" pitchFamily="18" charset="0"/>
              </a:rPr>
              <a:t>Opportunity Cost = What you sacrifice to produce one more unit of another good.</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For example: If a farmer grows carrots instead of potatoes, the opportunity cost of carrots = the potatoes not grown.</a:t>
            </a:r>
          </a:p>
          <a:p>
            <a:pPr marL="0" indent="0">
              <a:buNone/>
            </a:pPr>
            <a:r>
              <a:rPr lang="en-IN" sz="2400" dirty="0">
                <a:latin typeface="Times New Roman" panose="02020603050405020304" pitchFamily="18" charset="0"/>
                <a:cs typeface="Times New Roman" panose="02020603050405020304" pitchFamily="18" charset="0"/>
              </a:rPr>
              <a:t>Example </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If the farmer grows 8 carrots → 4 potatoes.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produce 2 extra potatoes, they must sacrifice 1 carrot. So, Opportunity Cost of 1 carrot = 2 potatoes.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This shows trade and specialization should occur where opportunity costs are lower.</a:t>
            </a:r>
          </a:p>
          <a:p>
            <a:pPr marL="0" indent="0">
              <a:buNone/>
            </a:pPr>
            <a:endParaRPr lang="en-IN"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953A24C0-EBDF-ED35-81A0-AA8D1A23F225}"/>
              </a:ext>
            </a:extLst>
          </p:cNvPr>
          <p:cNvPicPr>
            <a:picLocks noChangeAspect="1"/>
          </p:cNvPicPr>
          <p:nvPr/>
        </p:nvPicPr>
        <p:blipFill>
          <a:blip r:embed="rId2"/>
          <a:stretch>
            <a:fillRect/>
          </a:stretch>
        </p:blipFill>
        <p:spPr>
          <a:xfrm>
            <a:off x="7533450" y="3578942"/>
            <a:ext cx="3635995" cy="3165986"/>
          </a:xfrm>
          <a:prstGeom prst="rect">
            <a:avLst/>
          </a:prstGeom>
        </p:spPr>
      </p:pic>
      <p:graphicFrame>
        <p:nvGraphicFramePr>
          <p:cNvPr id="5" name="Table 4">
            <a:extLst>
              <a:ext uri="{FF2B5EF4-FFF2-40B4-BE49-F238E27FC236}">
                <a16:creationId xmlns:a16="http://schemas.microsoft.com/office/drawing/2014/main" id="{BD800117-4A21-B80B-4175-608971E29980}"/>
              </a:ext>
            </a:extLst>
          </p:cNvPr>
          <p:cNvGraphicFramePr>
            <a:graphicFrameLocks noGrp="1"/>
          </p:cNvGraphicFramePr>
          <p:nvPr>
            <p:extLst>
              <p:ext uri="{D42A27DB-BD31-4B8C-83A1-F6EECF244321}">
                <p14:modId xmlns:p14="http://schemas.microsoft.com/office/powerpoint/2010/main" val="3106093668"/>
              </p:ext>
            </p:extLst>
          </p:nvPr>
        </p:nvGraphicFramePr>
        <p:xfrm>
          <a:off x="6946489" y="1223456"/>
          <a:ext cx="4407311" cy="2355486"/>
        </p:xfrm>
        <a:graphic>
          <a:graphicData uri="http://schemas.openxmlformats.org/drawingml/2006/table">
            <a:tbl>
              <a:tblPr firstRow="1" firstCol="1" bandRow="1">
                <a:tableStyleId>{5C22544A-7EE6-4342-B048-85BDC9FD1C3A}</a:tableStyleId>
              </a:tblPr>
              <a:tblGrid>
                <a:gridCol w="1446502">
                  <a:extLst>
                    <a:ext uri="{9D8B030D-6E8A-4147-A177-3AD203B41FA5}">
                      <a16:colId xmlns:a16="http://schemas.microsoft.com/office/drawing/2014/main" val="2764418331"/>
                    </a:ext>
                  </a:extLst>
                </a:gridCol>
                <a:gridCol w="1446502">
                  <a:extLst>
                    <a:ext uri="{9D8B030D-6E8A-4147-A177-3AD203B41FA5}">
                      <a16:colId xmlns:a16="http://schemas.microsoft.com/office/drawing/2014/main" val="2682993298"/>
                    </a:ext>
                  </a:extLst>
                </a:gridCol>
                <a:gridCol w="1514307">
                  <a:extLst>
                    <a:ext uri="{9D8B030D-6E8A-4147-A177-3AD203B41FA5}">
                      <a16:colId xmlns:a16="http://schemas.microsoft.com/office/drawing/2014/main" val="2930796449"/>
                    </a:ext>
                  </a:extLst>
                </a:gridCol>
              </a:tblGrid>
              <a:tr h="572622">
                <a:tc>
                  <a:txBody>
                    <a:bodyPr/>
                    <a:lstStyle/>
                    <a:p>
                      <a:pPr algn="ctr">
                        <a:lnSpc>
                          <a:spcPct val="115000"/>
                        </a:lnSpc>
                        <a:spcAft>
                          <a:spcPts val="800"/>
                        </a:spcAft>
                        <a:buNone/>
                      </a:pPr>
                      <a:r>
                        <a:rPr lang="en-IN" sz="2000" kern="100">
                          <a:effectLst/>
                          <a:latin typeface="Times New Roman" panose="02020603050405020304" pitchFamily="18" charset="0"/>
                          <a:cs typeface="Times New Roman" panose="02020603050405020304" pitchFamily="18" charset="0"/>
                        </a:rPr>
                        <a:t>Production Option</a:t>
                      </a:r>
                      <a:endParaRPr lang="en-IN" sz="20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dirty="0">
                          <a:effectLst/>
                          <a:latin typeface="Times New Roman" panose="02020603050405020304" pitchFamily="18" charset="0"/>
                          <a:cs typeface="Times New Roman" panose="02020603050405020304" pitchFamily="18" charset="0"/>
                        </a:rPr>
                        <a:t>Carrots</a:t>
                      </a:r>
                      <a:endParaRPr lang="en-IN" sz="20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a:effectLst/>
                          <a:latin typeface="Times New Roman" panose="02020603050405020304" pitchFamily="18" charset="0"/>
                          <a:cs typeface="Times New Roman" panose="02020603050405020304" pitchFamily="18" charset="0"/>
                        </a:rPr>
                        <a:t>Potatoes</a:t>
                      </a:r>
                      <a:endParaRPr lang="en-IN" sz="20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31758347"/>
                  </a:ext>
                </a:extLst>
              </a:tr>
              <a:tr h="831763">
                <a:tc>
                  <a:txBody>
                    <a:bodyPr/>
                    <a:lstStyle/>
                    <a:p>
                      <a:pPr algn="ctr">
                        <a:lnSpc>
                          <a:spcPct val="115000"/>
                        </a:lnSpc>
                        <a:spcAft>
                          <a:spcPts val="800"/>
                        </a:spcAft>
                        <a:buNone/>
                      </a:pPr>
                      <a:r>
                        <a:rPr lang="en-IN" sz="2000" kern="100" dirty="0">
                          <a:effectLst/>
                          <a:latin typeface="Times New Roman" panose="02020603050405020304" pitchFamily="18" charset="0"/>
                          <a:cs typeface="Times New Roman" panose="02020603050405020304" pitchFamily="18" charset="0"/>
                        </a:rPr>
                        <a:t>All resources to Carrots</a:t>
                      </a:r>
                      <a:endParaRPr lang="en-IN" sz="20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a:effectLst/>
                          <a:latin typeface="Times New Roman" panose="02020603050405020304" pitchFamily="18" charset="0"/>
                          <a:cs typeface="Times New Roman" panose="02020603050405020304" pitchFamily="18" charset="0"/>
                        </a:rPr>
                        <a:t>10</a:t>
                      </a:r>
                      <a:endParaRPr lang="en-IN" sz="20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a:effectLst/>
                          <a:latin typeface="Times New Roman" panose="02020603050405020304" pitchFamily="18" charset="0"/>
                          <a:cs typeface="Times New Roman" panose="02020603050405020304" pitchFamily="18" charset="0"/>
                        </a:rPr>
                        <a:t>0</a:t>
                      </a:r>
                      <a:endParaRPr lang="en-IN" sz="20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701491768"/>
                  </a:ext>
                </a:extLst>
              </a:tr>
              <a:tr h="831763">
                <a:tc>
                  <a:txBody>
                    <a:bodyPr/>
                    <a:lstStyle/>
                    <a:p>
                      <a:pPr algn="ctr">
                        <a:lnSpc>
                          <a:spcPct val="115000"/>
                        </a:lnSpc>
                        <a:spcAft>
                          <a:spcPts val="800"/>
                        </a:spcAft>
                        <a:buNone/>
                      </a:pPr>
                      <a:r>
                        <a:rPr lang="en-IN" sz="2000" kern="100">
                          <a:effectLst/>
                          <a:latin typeface="Times New Roman" panose="02020603050405020304" pitchFamily="18" charset="0"/>
                          <a:cs typeface="Times New Roman" panose="02020603050405020304" pitchFamily="18" charset="0"/>
                        </a:rPr>
                        <a:t>All resources to Potatoes</a:t>
                      </a:r>
                      <a:endParaRPr lang="en-IN" sz="20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dirty="0">
                          <a:effectLst/>
                          <a:latin typeface="Times New Roman" panose="02020603050405020304" pitchFamily="18" charset="0"/>
                          <a:cs typeface="Times New Roman" panose="02020603050405020304" pitchFamily="18" charset="0"/>
                        </a:rPr>
                        <a:t>0</a:t>
                      </a:r>
                      <a:endParaRPr lang="en-IN" sz="20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tc>
                  <a:txBody>
                    <a:bodyPr/>
                    <a:lstStyle/>
                    <a:p>
                      <a:pPr algn="ctr">
                        <a:lnSpc>
                          <a:spcPct val="115000"/>
                        </a:lnSpc>
                        <a:spcAft>
                          <a:spcPts val="800"/>
                        </a:spcAft>
                        <a:buNone/>
                      </a:pPr>
                      <a:r>
                        <a:rPr lang="en-IN" sz="2000" kern="100" dirty="0">
                          <a:effectLst/>
                          <a:latin typeface="Times New Roman" panose="02020603050405020304" pitchFamily="18" charset="0"/>
                          <a:cs typeface="Times New Roman" panose="02020603050405020304" pitchFamily="18" charset="0"/>
                        </a:rPr>
                        <a:t>20</a:t>
                      </a:r>
                      <a:endParaRPr lang="en-IN" sz="20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33919973"/>
                  </a:ext>
                </a:extLst>
              </a:tr>
            </a:tbl>
          </a:graphicData>
        </a:graphic>
      </p:graphicFrame>
    </p:spTree>
    <p:extLst>
      <p:ext uri="{BB962C8B-B14F-4D97-AF65-F5344CB8AC3E}">
        <p14:creationId xmlns:p14="http://schemas.microsoft.com/office/powerpoint/2010/main" val="10584385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022BD8-7BDE-E422-D39F-F2746485CBD1}"/>
              </a:ext>
            </a:extLst>
          </p:cNvPr>
          <p:cNvSpPr>
            <a:spLocks noGrp="1"/>
          </p:cNvSpPr>
          <p:nvPr>
            <p:ph idx="1"/>
          </p:nvPr>
        </p:nvSpPr>
        <p:spPr>
          <a:xfrm>
            <a:off x="838200" y="1288025"/>
            <a:ext cx="10515600" cy="5496233"/>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Key Ideas</a:t>
            </a:r>
          </a:p>
          <a:p>
            <a:pPr marL="0" indent="0">
              <a:buNone/>
            </a:pPr>
            <a:r>
              <a:rPr lang="en-US" sz="2400" dirty="0">
                <a:latin typeface="Times New Roman" panose="02020603050405020304" pitchFamily="18" charset="0"/>
                <a:cs typeface="Times New Roman" panose="02020603050405020304" pitchFamily="18" charset="0"/>
              </a:rPr>
              <a:t>1. Comparative advantage is based on opportunity cost</a:t>
            </a:r>
          </a:p>
          <a:p>
            <a:r>
              <a:rPr lang="en-US" sz="2400" dirty="0">
                <a:latin typeface="Times New Roman" panose="02020603050405020304" pitchFamily="18" charset="0"/>
                <a:cs typeface="Times New Roman" panose="02020603050405020304" pitchFamily="18" charset="0"/>
              </a:rPr>
              <a:t>A country has a comparative advantage in producing a good if its opportunity cost is lower than in other countries.</a:t>
            </a:r>
          </a:p>
          <a:p>
            <a:pPr marL="0" indent="0">
              <a:buNone/>
            </a:pPr>
            <a:r>
              <a:rPr lang="en-US" sz="2400" dirty="0">
                <a:latin typeface="Times New Roman" panose="02020603050405020304" pitchFamily="18" charset="0"/>
                <a:cs typeface="Times New Roman" panose="02020603050405020304" pitchFamily="18" charset="0"/>
              </a:rPr>
              <a:t>2. Production Possibility Curve (PPC) Approach</a:t>
            </a:r>
          </a:p>
          <a:p>
            <a:r>
              <a:rPr lang="en-US" sz="2400" dirty="0">
                <a:latin typeface="Times New Roman" panose="02020603050405020304" pitchFamily="18" charset="0"/>
                <a:cs typeface="Times New Roman" panose="02020603050405020304" pitchFamily="18" charset="0"/>
              </a:rPr>
              <a:t>Haberler used the Production Possibility Curve to explain trade:</a:t>
            </a:r>
          </a:p>
          <a:p>
            <a:r>
              <a:rPr lang="en-US" sz="2400" dirty="0">
                <a:latin typeface="Times New Roman" panose="02020603050405020304" pitchFamily="18" charset="0"/>
                <a:cs typeface="Times New Roman" panose="02020603050405020304" pitchFamily="18" charset="0"/>
              </a:rPr>
              <a:t>A PPC shows various combinations of two goods a country can produce.</a:t>
            </a:r>
          </a:p>
          <a:p>
            <a:r>
              <a:rPr lang="en-US" sz="2400" dirty="0">
                <a:latin typeface="Times New Roman" panose="02020603050405020304" pitchFamily="18" charset="0"/>
                <a:cs typeface="Times New Roman" panose="02020603050405020304" pitchFamily="18" charset="0"/>
              </a:rPr>
              <a:t>Opportunity cost is measured by the slope of the PPC.</a:t>
            </a:r>
          </a:p>
          <a:p>
            <a:pPr marL="0" indent="0">
              <a:buNone/>
            </a:pPr>
            <a:r>
              <a:rPr lang="en-US" sz="2400" dirty="0">
                <a:latin typeface="Times New Roman" panose="02020603050405020304" pitchFamily="18" charset="0"/>
                <a:cs typeface="Times New Roman" panose="02020603050405020304" pitchFamily="18" charset="0"/>
              </a:rPr>
              <a:t>3. Resource flexibility</a:t>
            </a:r>
          </a:p>
          <a:p>
            <a:r>
              <a:rPr lang="en-US" sz="2400" dirty="0">
                <a:latin typeface="Times New Roman" panose="02020603050405020304" pitchFamily="18" charset="0"/>
                <a:cs typeface="Times New Roman" panose="02020603050405020304" pitchFamily="18" charset="0"/>
              </a:rPr>
              <a:t>Unlike Ricardo, Haberler allowed:</a:t>
            </a:r>
          </a:p>
          <a:p>
            <a:r>
              <a:rPr lang="en-US" sz="2400" dirty="0">
                <a:latin typeface="Times New Roman" panose="02020603050405020304" pitchFamily="18" charset="0"/>
                <a:cs typeface="Times New Roman" panose="02020603050405020304" pitchFamily="18" charset="0"/>
              </a:rPr>
              <a:t>Multiple factors of production</a:t>
            </a:r>
          </a:p>
          <a:p>
            <a:r>
              <a:rPr lang="en-US" sz="2400" dirty="0">
                <a:latin typeface="Times New Roman" panose="02020603050405020304" pitchFamily="18" charset="0"/>
                <a:cs typeface="Times New Roman" panose="02020603050405020304" pitchFamily="18" charset="0"/>
              </a:rPr>
              <a:t>Different factor intensities</a:t>
            </a:r>
          </a:p>
          <a:p>
            <a:r>
              <a:rPr lang="en-US" sz="2400" dirty="0">
                <a:latin typeface="Times New Roman" panose="02020603050405020304" pitchFamily="18" charset="0"/>
                <a:cs typeface="Times New Roman" panose="02020603050405020304" pitchFamily="18" charset="0"/>
              </a:rPr>
              <a:t>Factor substitution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0915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8EBB69-656A-A0FF-28A8-B9C4AD79EE21}"/>
              </a:ext>
            </a:extLst>
          </p:cNvPr>
          <p:cNvSpPr>
            <a:spLocks noGrp="1"/>
          </p:cNvSpPr>
          <p:nvPr>
            <p:ph idx="1"/>
          </p:nvPr>
        </p:nvSpPr>
        <p:spPr>
          <a:xfrm>
            <a:off x="838200" y="1435510"/>
            <a:ext cx="10515600" cy="4741453"/>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Merits of Opportunity Cost Theory</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Recognition of multiple production factors - </a:t>
            </a:r>
            <a:r>
              <a:rPr lang="en-US" sz="2400" dirty="0">
                <a:latin typeface="Times New Roman" panose="02020603050405020304" pitchFamily="18" charset="0"/>
                <a:cs typeface="Times New Roman" panose="02020603050405020304" pitchFamily="18" charset="0"/>
              </a:rPr>
              <a:t>Unlike the Ricardian theory, which considers only labour, the opportunity cost theory includes several factors of production. It also validates comparative cost theory even without relying on the labour theory of value.</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Considers various cost conditions - </a:t>
            </a:r>
            <a:r>
              <a:rPr lang="en-US" sz="2400" dirty="0">
                <a:latin typeface="Times New Roman" panose="02020603050405020304" pitchFamily="18" charset="0"/>
                <a:cs typeface="Times New Roman" panose="02020603050405020304" pitchFamily="18" charset="0"/>
              </a:rPr>
              <a:t>While the comparative cost theory assumes constant costs, the opportunity cost theory accommodates </a:t>
            </a:r>
            <a:r>
              <a:rPr lang="en-US" sz="2400" b="1" dirty="0">
                <a:latin typeface="Times New Roman" panose="02020603050405020304" pitchFamily="18" charset="0"/>
                <a:cs typeface="Times New Roman" panose="02020603050405020304" pitchFamily="18" charset="0"/>
              </a:rPr>
              <a:t>constant, increasing, and decreasing costs</a:t>
            </a:r>
            <a:r>
              <a:rPr lang="en-US" sz="2400" dirty="0">
                <a:latin typeface="Times New Roman" panose="02020603050405020304" pitchFamily="18" charset="0"/>
                <a:cs typeface="Times New Roman" panose="02020603050405020304" pitchFamily="18" charset="0"/>
              </a:rPr>
              <a:t>.</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Acknowledges substitution in production - </a:t>
            </a:r>
            <a:r>
              <a:rPr lang="en-US" sz="2400" dirty="0">
                <a:latin typeface="Times New Roman" panose="02020603050405020304" pitchFamily="18" charset="0"/>
                <a:cs typeface="Times New Roman" panose="02020603050405020304" pitchFamily="18" charset="0"/>
              </a:rPr>
              <a:t>The theory gives importance to the role of substitution among factors and products in determining production decisions.</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Provides a simple general equilibrium model - </a:t>
            </a:r>
            <a:r>
              <a:rPr lang="en-US" sz="2400" dirty="0">
                <a:latin typeface="Times New Roman" panose="02020603050405020304" pitchFamily="18" charset="0"/>
                <a:cs typeface="Times New Roman" panose="02020603050405020304" pitchFamily="18" charset="0"/>
              </a:rPr>
              <a:t>The opportunity cost approach contributes a simplified general equilibrium framework for explaining international trade.</a:t>
            </a:r>
          </a:p>
          <a:p>
            <a:endParaRPr lang="en-IN" sz="2400" dirty="0"/>
          </a:p>
        </p:txBody>
      </p:sp>
    </p:spTree>
    <p:extLst>
      <p:ext uri="{BB962C8B-B14F-4D97-AF65-F5344CB8AC3E}">
        <p14:creationId xmlns:p14="http://schemas.microsoft.com/office/powerpoint/2010/main" val="2876734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BCAF73-640D-5424-5FDF-38E768AD9E59}"/>
              </a:ext>
            </a:extLst>
          </p:cNvPr>
          <p:cNvSpPr>
            <a:spLocks noGrp="1"/>
          </p:cNvSpPr>
          <p:nvPr>
            <p:ph idx="1"/>
          </p:nvPr>
        </p:nvSpPr>
        <p:spPr>
          <a:xfrm>
            <a:off x="838200" y="1386348"/>
            <a:ext cx="10515600" cy="4975123"/>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Demerits of Opportunity Cost Theory</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Certain assumptions are unrealistic - </a:t>
            </a:r>
            <a:r>
              <a:rPr lang="en-US" sz="2400" dirty="0">
                <a:latin typeface="Times New Roman" panose="02020603050405020304" pitchFamily="18" charset="0"/>
                <a:cs typeface="Times New Roman" panose="02020603050405020304" pitchFamily="18" charset="0"/>
              </a:rPr>
              <a:t>Many of the theoretical foundations of opportunity cost theory are not practically applicable.</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Criticism by Jacob Viner - </a:t>
            </a:r>
            <a:r>
              <a:rPr lang="en-US" sz="2400" dirty="0">
                <a:latin typeface="Times New Roman" panose="02020603050405020304" pitchFamily="18" charset="0"/>
                <a:cs typeface="Times New Roman" panose="02020603050405020304" pitchFamily="18" charset="0"/>
              </a:rPr>
              <a:t>argued that the classical real-cost theory is superior because the opportunity cost theory ignores actual costs of sacrifice and foregone alternatives.</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Debate on factor supply variations - </a:t>
            </a:r>
            <a:r>
              <a:rPr lang="en-US" sz="2400" dirty="0">
                <a:latin typeface="Times New Roman" panose="02020603050405020304" pitchFamily="18" charset="0"/>
                <a:cs typeface="Times New Roman" panose="02020603050405020304" pitchFamily="18" charset="0"/>
              </a:rPr>
              <a:t>Viner claimed that the theory overlooks variations in factor supplies. However, V.V. Walsh defended the theory, stating that such variations can be evaluated through marginal productivities and changes in product-price ratios.</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Leisure preference not considered - </a:t>
            </a:r>
            <a:r>
              <a:rPr lang="en-US" sz="2400" dirty="0">
                <a:latin typeface="Times New Roman" panose="02020603050405020304" pitchFamily="18" charset="0"/>
                <a:cs typeface="Times New Roman" panose="02020603050405020304" pitchFamily="18" charset="0"/>
              </a:rPr>
              <a:t>Viner also criticized the theory for ignoring the trade-off between income and leisure. Walsh countered that international trade increases national income and some of this additional income is assumed to be used for leisure, reducing the output of both goods.</a:t>
            </a:r>
          </a:p>
          <a:p>
            <a:pPr marL="514350" indent="-514350">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37439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5E525-0E6D-1F5A-A49B-4219E3EDEF24}"/>
              </a:ext>
            </a:extLst>
          </p:cNvPr>
          <p:cNvSpPr>
            <a:spLocks noGrp="1"/>
          </p:cNvSpPr>
          <p:nvPr>
            <p:ph type="ctrTitle"/>
          </p:nvPr>
        </p:nvSpPr>
        <p:spPr/>
        <p:txBody>
          <a:bodyPr>
            <a:noAutofit/>
          </a:bodyPr>
          <a:lstStyle/>
          <a:p>
            <a:r>
              <a:rPr lang="en-IN" sz="4400" b="1" dirty="0">
                <a:latin typeface="Times New Roman" panose="02020603050405020304" pitchFamily="18" charset="0"/>
                <a:cs typeface="Times New Roman" panose="02020603050405020304" pitchFamily="18" charset="0"/>
              </a:rPr>
              <a:t>Krugman’s New Trade Theory</a:t>
            </a:r>
            <a:br>
              <a:rPr lang="en-IN" sz="2400" b="1" dirty="0">
                <a:latin typeface="Times New Roman" panose="02020603050405020304" pitchFamily="18" charset="0"/>
                <a:cs typeface="Times New Roman" panose="02020603050405020304" pitchFamily="18" charset="0"/>
              </a:rPr>
            </a:br>
            <a:endParaRPr lang="en-IN" sz="2400" b="1" dirty="0"/>
          </a:p>
        </p:txBody>
      </p:sp>
      <p:sp>
        <p:nvSpPr>
          <p:cNvPr id="5" name="Subtitle 4">
            <a:extLst>
              <a:ext uri="{FF2B5EF4-FFF2-40B4-BE49-F238E27FC236}">
                <a16:creationId xmlns:a16="http://schemas.microsoft.com/office/drawing/2014/main" id="{A64B25D6-1928-4BB5-73FB-34E314CF546D}"/>
              </a:ext>
            </a:extLst>
          </p:cNvPr>
          <p:cNvSpPr>
            <a:spLocks noGrp="1"/>
          </p:cNvSpPr>
          <p:nvPr>
            <p:ph type="subTitle" idx="1"/>
          </p:nvPr>
        </p:nvSpPr>
        <p:spPr>
          <a:xfrm>
            <a:off x="1524000" y="3602037"/>
            <a:ext cx="9144000" cy="2387599"/>
          </a:xfrm>
        </p:spPr>
        <p:txBody>
          <a:bodyPr>
            <a:noAutofit/>
          </a:bodyPr>
          <a:lstStyle/>
          <a:p>
            <a:pPr marL="342900" indent="-342900" algn="l">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Developed by Paul Krugman (MIT) in the 1980s.</a:t>
            </a:r>
          </a:p>
          <a:p>
            <a:pPr marL="342900" indent="-342900" algn="l">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Focuses on economies of scale and network effects in international trade.</a:t>
            </a:r>
          </a:p>
          <a:p>
            <a:pPr marL="342900" indent="-342900" algn="l">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Challenges traditional comparative advantage theories.</a:t>
            </a:r>
          </a:p>
          <a:p>
            <a:pPr marL="342900" indent="-342900" algn="l">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Explains modern trade patterns between developed countries</a:t>
            </a:r>
          </a:p>
        </p:txBody>
      </p:sp>
    </p:spTree>
    <p:extLst>
      <p:ext uri="{BB962C8B-B14F-4D97-AF65-F5344CB8AC3E}">
        <p14:creationId xmlns:p14="http://schemas.microsoft.com/office/powerpoint/2010/main" val="1089103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494AF1-BB05-4F61-273A-AA8E0562A8F8}"/>
              </a:ext>
            </a:extLst>
          </p:cNvPr>
          <p:cNvSpPr>
            <a:spLocks noGrp="1"/>
          </p:cNvSpPr>
          <p:nvPr>
            <p:ph idx="1"/>
          </p:nvPr>
        </p:nvSpPr>
        <p:spPr>
          <a:xfrm>
            <a:off x="838200" y="1317523"/>
            <a:ext cx="10515600" cy="48594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Meaning</a:t>
            </a:r>
          </a:p>
          <a:p>
            <a:r>
              <a:rPr lang="en-US" sz="2400" dirty="0">
                <a:latin typeface="Times New Roman" panose="02020603050405020304" pitchFamily="18" charset="0"/>
                <a:cs typeface="Times New Roman" panose="02020603050405020304" pitchFamily="18" charset="0"/>
              </a:rPr>
              <a:t>Paul Krugman explained trade patterns that classical theories cannot explain.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Trade occurs not only due to differences in resources but also due to economies of scale, network effects, and first-mover advantages.</a:t>
            </a:r>
          </a:p>
          <a:p>
            <a:pPr marL="0" indent="0">
              <a:buNone/>
            </a:pPr>
            <a:r>
              <a:rPr lang="en-US" sz="2400" b="1" dirty="0">
                <a:latin typeface="Times New Roman" panose="02020603050405020304" pitchFamily="18" charset="0"/>
                <a:cs typeface="Times New Roman" panose="02020603050405020304" pitchFamily="18" charset="0"/>
              </a:rPr>
              <a:t>Key Concepts</a:t>
            </a:r>
          </a:p>
          <a:p>
            <a:r>
              <a:rPr lang="en-US" sz="2400" dirty="0">
                <a:latin typeface="Times New Roman" panose="02020603050405020304" pitchFamily="18" charset="0"/>
                <a:cs typeface="Times New Roman" panose="02020603050405020304" pitchFamily="18" charset="0"/>
              </a:rPr>
              <a:t>Economies of scale: Large-scale production reduces cost → encourages specialization.</a:t>
            </a:r>
          </a:p>
          <a:p>
            <a:r>
              <a:rPr lang="en-US" sz="2400" dirty="0">
                <a:latin typeface="Times New Roman" panose="02020603050405020304" pitchFamily="18" charset="0"/>
                <a:cs typeface="Times New Roman" panose="02020603050405020304" pitchFamily="18" charset="0"/>
              </a:rPr>
              <a:t>Product differentiation: Consumers want variety → intra-industry trade (e.g., cars, electronics).</a:t>
            </a:r>
          </a:p>
          <a:p>
            <a:r>
              <a:rPr lang="en-US" sz="2400" dirty="0">
                <a:latin typeface="Times New Roman" panose="02020603050405020304" pitchFamily="18" charset="0"/>
                <a:cs typeface="Times New Roman" panose="02020603050405020304" pitchFamily="18" charset="0"/>
              </a:rPr>
              <a:t>First-mover advantage: Early entrants dominate global markets.</a:t>
            </a:r>
          </a:p>
          <a:p>
            <a:r>
              <a:rPr lang="en-US" sz="2400" dirty="0">
                <a:latin typeface="Times New Roman" panose="02020603050405020304" pitchFamily="18" charset="0"/>
                <a:cs typeface="Times New Roman" panose="02020603050405020304" pitchFamily="18" charset="0"/>
              </a:rPr>
              <a:t>Imperfect competition models (monopolistic competition, oligopoly).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0138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042B91-20D1-FA9C-4CA6-54B78B014C65}"/>
              </a:ext>
            </a:extLst>
          </p:cNvPr>
          <p:cNvSpPr>
            <a:spLocks noGrp="1"/>
          </p:cNvSpPr>
          <p:nvPr>
            <p:ph idx="1"/>
          </p:nvPr>
        </p:nvSpPr>
        <p:spPr>
          <a:xfrm>
            <a:off x="838200" y="1514168"/>
            <a:ext cx="10515600" cy="4662795"/>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Features</a:t>
            </a:r>
            <a:r>
              <a:rPr lang="en-IN" sz="2400" dirty="0">
                <a:latin typeface="Times New Roman" panose="02020603050405020304" pitchFamily="18" charset="0"/>
                <a:cs typeface="Times New Roman" panose="02020603050405020304" pitchFamily="18" charset="0"/>
              </a:rPr>
              <a:t> </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Countries that specialise early gain strong advantages.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Early entrants achieve:</a:t>
            </a:r>
          </a:p>
          <a:p>
            <a:r>
              <a:rPr lang="en-IN" sz="2400" dirty="0">
                <a:latin typeface="Times New Roman" panose="02020603050405020304" pitchFamily="18" charset="0"/>
                <a:cs typeface="Times New Roman" panose="02020603050405020304" pitchFamily="18" charset="0"/>
              </a:rPr>
              <a:t>Economies of scale</a:t>
            </a:r>
          </a:p>
          <a:p>
            <a:r>
              <a:rPr lang="en-IN" sz="2400" dirty="0">
                <a:latin typeface="Times New Roman" panose="02020603050405020304" pitchFamily="18" charset="0"/>
                <a:cs typeface="Times New Roman" panose="02020603050405020304" pitchFamily="18" charset="0"/>
              </a:rPr>
              <a:t>Lower per-unit cost</a:t>
            </a:r>
          </a:p>
          <a:p>
            <a:r>
              <a:rPr lang="en-IN" sz="2400" dirty="0">
                <a:latin typeface="Times New Roman" panose="02020603050405020304" pitchFamily="18" charset="0"/>
                <a:cs typeface="Times New Roman" panose="02020603050405020304" pitchFamily="18" charset="0"/>
              </a:rPr>
              <a:t>Market dominance</a:t>
            </a:r>
          </a:p>
          <a:p>
            <a:pPr marL="0" lvl="0" indent="0">
              <a:buNone/>
            </a:pPr>
            <a:r>
              <a:rPr lang="en-IN" sz="2400" dirty="0">
                <a:latin typeface="Times New Roman" panose="02020603050405020304" pitchFamily="18" charset="0"/>
                <a:cs typeface="Times New Roman" panose="02020603050405020304" pitchFamily="18" charset="0"/>
              </a:rPr>
              <a:t>3. Entry barriers for new firms</a:t>
            </a:r>
          </a:p>
          <a:p>
            <a:r>
              <a:rPr lang="en-IN" sz="2400" dirty="0">
                <a:latin typeface="Times New Roman" panose="02020603050405020304" pitchFamily="18" charset="0"/>
                <a:cs typeface="Times New Roman" panose="02020603050405020304" pitchFamily="18" charset="0"/>
              </a:rPr>
              <a:t>Fewer firms dominate global markets → imperfect competition.</a:t>
            </a:r>
          </a:p>
          <a:p>
            <a:r>
              <a:rPr lang="en-IN" sz="2400" dirty="0">
                <a:latin typeface="Times New Roman" panose="02020603050405020304" pitchFamily="18" charset="0"/>
                <a:cs typeface="Times New Roman" panose="02020603050405020304" pitchFamily="18" charset="0"/>
              </a:rPr>
              <a:t>Less-developed countries struggle due to inability to produce on a large scale.</a:t>
            </a:r>
          </a:p>
          <a:p>
            <a:r>
              <a:rPr lang="en-IN" sz="2400" dirty="0">
                <a:latin typeface="Times New Roman" panose="02020603050405020304" pitchFamily="18" charset="0"/>
                <a:cs typeface="Times New Roman" panose="02020603050405020304" pitchFamily="18" charset="0"/>
              </a:rPr>
              <a:t>Supported by Alfred Chandler, who emphasised first-mover advantage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003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A3C37-25D6-3FBF-5C5B-87A7997131CA}"/>
              </a:ext>
            </a:extLst>
          </p:cNvPr>
          <p:cNvSpPr>
            <a:spLocks noGrp="1"/>
          </p:cNvSpPr>
          <p:nvPr>
            <p:ph type="title"/>
          </p:nvPr>
        </p:nvSpPr>
        <p:spPr>
          <a:xfrm>
            <a:off x="838200" y="817409"/>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Economies of Scale and Imperfect Competition</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1FAE5F4-41F2-273A-83D0-BEF37C736102}"/>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Internal Economies of Scale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Achieved within a single large firm.</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Large firms reduce cost by mass production.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Leads to monopoly power and price-making behaviour.</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Creates imperfect market conditions domestically and internationally.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Expansion of large firms pulls resources from other sectors → new comparative advantage patterns.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Explains intra-industry trade (importing &amp; exporting the same product).</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Firms specialise in narrow product varieties to meet consumer demand for variety.</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65693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0AAA6F2-F273-6F01-5174-18750D031E79}"/>
                  </a:ext>
                </a:extLst>
              </p:cNvPr>
              <p:cNvSpPr>
                <a:spLocks noGrp="1"/>
              </p:cNvSpPr>
              <p:nvPr>
                <p:ph idx="1"/>
              </p:nvPr>
            </p:nvSpPr>
            <p:spPr>
              <a:xfrm>
                <a:off x="838200" y="1622322"/>
                <a:ext cx="10515600" cy="4837471"/>
              </a:xfrm>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Example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Countries exchange different models of cars, electronics, or chemicals.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Grubel–Lloyd Index (Intra-Industry Trade Measure)</a:t>
                </a:r>
              </a:p>
              <a:p>
                <a:pPr marL="0" indent="0">
                  <a:buNone/>
                </a:pPr>
                <a14:m>
                  <m:oMathPara xmlns:m="http://schemas.openxmlformats.org/officeDocument/2006/math">
                    <m:oMathParaPr>
                      <m:jc m:val="centerGroup"/>
                    </m:oMathParaPr>
                    <m:oMath xmlns:m="http://schemas.openxmlformats.org/officeDocument/2006/math">
                      <m:sSub>
                        <m:sSubPr>
                          <m:ctrlPr>
                            <a:rPr lang="en-IN" sz="2400" i="1">
                              <a:latin typeface="Cambria Math" panose="02040503050406030204" pitchFamily="18" charset="0"/>
                            </a:rPr>
                          </m:ctrlPr>
                        </m:sSubPr>
                        <m:e>
                          <m:r>
                            <m:rPr>
                              <m:sty m:val="p"/>
                            </m:rPr>
                            <a:rPr lang="en-IN" sz="2400" b="0" smtClean="0">
                              <a:latin typeface="Cambria Math" panose="02040503050406030204" pitchFamily="18" charset="0"/>
                            </a:rPr>
                            <m:t>IIT</m:t>
                          </m:r>
                        </m:e>
                        <m:sub>
                          <m:r>
                            <a:rPr lang="en-IN" sz="2400" b="0" i="1" smtClean="0">
                              <a:latin typeface="Cambria Math" panose="02040503050406030204" pitchFamily="18" charset="0"/>
                            </a:rPr>
                            <m:t>𝑖</m:t>
                          </m:r>
                        </m:sub>
                      </m:sSub>
                      <m:r>
                        <a:rPr lang="en-IN" sz="2400" b="0" i="1" smtClean="0">
                          <a:latin typeface="Cambria Math" panose="02040503050406030204" pitchFamily="18" charset="0"/>
                        </a:rPr>
                        <m:t>=1−</m:t>
                      </m:r>
                      <m:f>
                        <m:fPr>
                          <m:ctrlPr>
                            <a:rPr lang="en-IN" sz="2400" i="1">
                              <a:latin typeface="Cambria Math" panose="02040503050406030204" pitchFamily="18" charset="0"/>
                            </a:rPr>
                          </m:ctrlPr>
                        </m:fPr>
                        <m:num>
                          <m:r>
                            <a:rPr lang="en-IN" sz="2400" b="0" smtClean="0">
                              <a:latin typeface="Cambria Math" panose="02040503050406030204" pitchFamily="18" charset="0"/>
                            </a:rPr>
                            <m:t>∣</m:t>
                          </m:r>
                          <m:sSub>
                            <m:sSubPr>
                              <m:ctrlPr>
                                <a:rPr lang="en-IN" sz="2400" i="1">
                                  <a:latin typeface="Cambria Math" panose="02040503050406030204" pitchFamily="18" charset="0"/>
                                </a:rPr>
                              </m:ctrlPr>
                            </m:sSubPr>
                            <m:e>
                              <m:r>
                                <a:rPr lang="en-IN" sz="2400" b="0" i="1" smtClean="0">
                                  <a:latin typeface="Cambria Math" panose="02040503050406030204" pitchFamily="18" charset="0"/>
                                </a:rPr>
                                <m:t>𝑋</m:t>
                              </m:r>
                            </m:e>
                            <m:sub>
                              <m:r>
                                <a:rPr lang="en-IN" sz="2400" b="0" i="1" smtClean="0">
                                  <a:latin typeface="Cambria Math" panose="02040503050406030204" pitchFamily="18" charset="0"/>
                                </a:rPr>
                                <m:t>𝑖</m:t>
                              </m:r>
                            </m:sub>
                          </m:sSub>
                          <m:r>
                            <a:rPr lang="en-IN" sz="2400" b="0" i="1" smtClean="0">
                              <a:latin typeface="Cambria Math" panose="02040503050406030204" pitchFamily="18" charset="0"/>
                            </a:rPr>
                            <m:t>−</m:t>
                          </m:r>
                          <m:sSub>
                            <m:sSubPr>
                              <m:ctrlPr>
                                <a:rPr lang="en-IN" sz="2400" i="1">
                                  <a:latin typeface="Cambria Math" panose="02040503050406030204" pitchFamily="18" charset="0"/>
                                </a:rPr>
                              </m:ctrlPr>
                            </m:sSubPr>
                            <m:e>
                              <m:r>
                                <a:rPr lang="en-IN" sz="2400" b="0" i="1" smtClean="0">
                                  <a:latin typeface="Cambria Math" panose="02040503050406030204" pitchFamily="18" charset="0"/>
                                </a:rPr>
                                <m:t>𝑀</m:t>
                              </m:r>
                            </m:e>
                            <m:sub>
                              <m:r>
                                <a:rPr lang="en-IN" sz="2400" b="0" i="1" smtClean="0">
                                  <a:latin typeface="Cambria Math" panose="02040503050406030204" pitchFamily="18" charset="0"/>
                                </a:rPr>
                                <m:t>𝑖</m:t>
                              </m:r>
                            </m:sub>
                          </m:sSub>
                          <m:r>
                            <a:rPr lang="en-IN" sz="2400" b="0" smtClean="0">
                              <a:latin typeface="Cambria Math" panose="02040503050406030204" pitchFamily="18" charset="0"/>
                            </a:rPr>
                            <m:t>∣</m:t>
                          </m:r>
                        </m:num>
                        <m:den>
                          <m:sSub>
                            <m:sSubPr>
                              <m:ctrlPr>
                                <a:rPr lang="en-IN" sz="2400" i="1">
                                  <a:latin typeface="Cambria Math" panose="02040503050406030204" pitchFamily="18" charset="0"/>
                                </a:rPr>
                              </m:ctrlPr>
                            </m:sSubPr>
                            <m:e>
                              <m:r>
                                <a:rPr lang="en-IN" sz="2400" b="0" i="1" smtClean="0">
                                  <a:latin typeface="Cambria Math" panose="02040503050406030204" pitchFamily="18" charset="0"/>
                                </a:rPr>
                                <m:t>𝑋</m:t>
                              </m:r>
                            </m:e>
                            <m:sub>
                              <m:r>
                                <a:rPr lang="en-IN" sz="2400" b="0" i="1" smtClean="0">
                                  <a:latin typeface="Cambria Math" panose="02040503050406030204" pitchFamily="18" charset="0"/>
                                </a:rPr>
                                <m:t>𝑖</m:t>
                              </m:r>
                            </m:sub>
                          </m:sSub>
                          <m:r>
                            <a:rPr lang="en-IN" sz="2400" b="0" i="1" smtClean="0">
                              <a:latin typeface="Cambria Math" panose="02040503050406030204" pitchFamily="18" charset="0"/>
                            </a:rPr>
                            <m:t>+</m:t>
                          </m:r>
                          <m:sSub>
                            <m:sSubPr>
                              <m:ctrlPr>
                                <a:rPr lang="en-IN" sz="2400" i="1">
                                  <a:latin typeface="Cambria Math" panose="02040503050406030204" pitchFamily="18" charset="0"/>
                                </a:rPr>
                              </m:ctrlPr>
                            </m:sSubPr>
                            <m:e>
                              <m:r>
                                <a:rPr lang="en-IN" sz="2400" b="0" i="1" smtClean="0">
                                  <a:latin typeface="Cambria Math" panose="02040503050406030204" pitchFamily="18" charset="0"/>
                                </a:rPr>
                                <m:t>𝑀</m:t>
                              </m:r>
                            </m:e>
                            <m:sub>
                              <m:r>
                                <a:rPr lang="en-IN" sz="2400" b="0" i="1" smtClean="0">
                                  <a:latin typeface="Cambria Math" panose="02040503050406030204" pitchFamily="18" charset="0"/>
                                </a:rPr>
                                <m:t>𝑖</m:t>
                              </m:r>
                            </m:sub>
                          </m:sSub>
                        </m:den>
                      </m:f>
                    </m:oMath>
                  </m:oMathPara>
                </a14:m>
                <a:br>
                  <a:rPr lang="en-IN" sz="2400" dirty="0">
                    <a:latin typeface="Times New Roman" panose="02020603050405020304" pitchFamily="18" charset="0"/>
                    <a:cs typeface="Times New Roman" panose="02020603050405020304" pitchFamily="18" charset="0"/>
                  </a:rPr>
                </a:b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Higher value = more intra-industry trade.</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C0AAA6F2-F273-6F01-5174-18750D031E79}"/>
                  </a:ext>
                </a:extLst>
              </p:cNvPr>
              <p:cNvSpPr>
                <a:spLocks noGrp="1" noRot="1" noChangeAspect="1" noMove="1" noResize="1" noEditPoints="1" noAdjustHandles="1" noChangeArrowheads="1" noChangeShapeType="1" noTextEdit="1"/>
              </p:cNvSpPr>
              <p:nvPr>
                <p:ph idx="1"/>
              </p:nvPr>
            </p:nvSpPr>
            <p:spPr>
              <a:xfrm>
                <a:off x="838200" y="1622322"/>
                <a:ext cx="10515600" cy="4837471"/>
              </a:xfrm>
              <a:blipFill>
                <a:blip r:embed="rId2"/>
                <a:stretch>
                  <a:fillRect l="-928" t="-1763"/>
                </a:stretch>
              </a:blipFill>
            </p:spPr>
            <p:txBody>
              <a:bodyPr/>
              <a:lstStyle/>
              <a:p>
                <a:r>
                  <a:rPr lang="en-IN">
                    <a:noFill/>
                  </a:rPr>
                  <a:t> </a:t>
                </a:r>
              </a:p>
            </p:txBody>
          </p:sp>
        </mc:Fallback>
      </mc:AlternateContent>
    </p:spTree>
    <p:extLst>
      <p:ext uri="{BB962C8B-B14F-4D97-AF65-F5344CB8AC3E}">
        <p14:creationId xmlns:p14="http://schemas.microsoft.com/office/powerpoint/2010/main" val="36168823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B31BA6-B692-96B2-D0FB-C2E4CA2D3F83}"/>
              </a:ext>
            </a:extLst>
          </p:cNvPr>
          <p:cNvSpPr>
            <a:spLocks noGrp="1"/>
          </p:cNvSpPr>
          <p:nvPr>
            <p:ph idx="1"/>
          </p:nvPr>
        </p:nvSpPr>
        <p:spPr>
          <a:xfrm>
            <a:off x="838200" y="1422501"/>
            <a:ext cx="10515600" cy="5007795"/>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External Economies of Scale</a:t>
            </a:r>
          </a:p>
          <a:p>
            <a:pPr lvl="0"/>
            <a:r>
              <a:rPr lang="en-IN" sz="2400" dirty="0">
                <a:latin typeface="Times New Roman" panose="02020603050405020304" pitchFamily="18" charset="0"/>
                <a:cs typeface="Times New Roman" panose="02020603050405020304" pitchFamily="18" charset="0"/>
              </a:rPr>
              <a:t>Achieved at the industry level, not within one firm.</a:t>
            </a:r>
          </a:p>
          <a:p>
            <a:pPr lvl="0"/>
            <a:r>
              <a:rPr lang="en-IN" sz="2400" dirty="0">
                <a:latin typeface="Times New Roman" panose="02020603050405020304" pitchFamily="18" charset="0"/>
                <a:cs typeface="Times New Roman" panose="02020603050405020304" pitchFamily="18" charset="0"/>
              </a:rPr>
              <a:t>When the entire industry grows, all firms benefit.</a:t>
            </a:r>
          </a:p>
          <a:p>
            <a:pPr lvl="0"/>
            <a:r>
              <a:rPr lang="en-IN" sz="2400" dirty="0">
                <a:latin typeface="Times New Roman" panose="02020603050405020304" pitchFamily="18" charset="0"/>
                <a:cs typeface="Times New Roman" panose="02020603050405020304" pitchFamily="18" charset="0"/>
              </a:rPr>
              <a:t>Many small firms collectively achieve low cost &amp; global competitiveness.</a:t>
            </a:r>
          </a:p>
          <a:p>
            <a:pPr lvl="0"/>
            <a:r>
              <a:rPr lang="en-IN" sz="2400" dirty="0">
                <a:latin typeface="Times New Roman" panose="02020603050405020304" pitchFamily="18" charset="0"/>
                <a:cs typeface="Times New Roman" panose="02020603050405020304" pitchFamily="18" charset="0"/>
              </a:rPr>
              <a:t>Does not create monopolies.</a:t>
            </a:r>
          </a:p>
          <a:p>
            <a:pPr lvl="0"/>
            <a:r>
              <a:rPr lang="en-IN" sz="2400" dirty="0">
                <a:latin typeface="Times New Roman" panose="02020603050405020304" pitchFamily="18" charset="0"/>
                <a:cs typeface="Times New Roman" panose="02020603050405020304" pitchFamily="18" charset="0"/>
              </a:rPr>
              <a:t>Leads to industry clusters and global dominance in certain products.</a:t>
            </a:r>
          </a:p>
          <a:p>
            <a:pPr lvl="0"/>
            <a:r>
              <a:rPr lang="en-IN" sz="2400" dirty="0">
                <a:latin typeface="Times New Roman" panose="02020603050405020304" pitchFamily="18" charset="0"/>
                <a:cs typeface="Times New Roman" panose="02020603050405020304" pitchFamily="18" charset="0"/>
              </a:rPr>
              <a:t>Explains why industries concentrate in specific countries.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236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C9A8B-A814-C300-F6AD-F664F8ADC189}"/>
              </a:ext>
            </a:extLst>
          </p:cNvPr>
          <p:cNvSpPr>
            <a:spLocks noGrp="1"/>
          </p:cNvSpPr>
          <p:nvPr>
            <p:ph type="title"/>
          </p:nvPr>
        </p:nvSpPr>
        <p:spPr>
          <a:xfrm>
            <a:off x="838200" y="84690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Role of International Trade Theories</a:t>
            </a:r>
          </a:p>
        </p:txBody>
      </p:sp>
      <p:sp>
        <p:nvSpPr>
          <p:cNvPr id="3" name="Content Placeholder 2">
            <a:extLst>
              <a:ext uri="{FF2B5EF4-FFF2-40B4-BE49-F238E27FC236}">
                <a16:creationId xmlns:a16="http://schemas.microsoft.com/office/drawing/2014/main" id="{5EFA9743-4FD6-4C2F-518A-94D29EE2F625}"/>
              </a:ext>
            </a:extLst>
          </p:cNvPr>
          <p:cNvSpPr>
            <a:spLocks noGrp="1"/>
          </p:cNvSpPr>
          <p:nvPr>
            <p:ph idx="1"/>
          </p:nvPr>
        </p:nvSpPr>
        <p:spPr/>
        <p:txBody>
          <a:bodyPr>
            <a:normAutofit/>
          </a:bodyPr>
          <a:lstStyle/>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Trade theories explain how economic development and global business evolved.</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Mercantilism focused on export maximization and gold inflow.</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Adam Smith’s Absolute Advantage supported free trade and specialization.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Ricardo’s Comparative Advantage showed trade benefits even when one nation is more efficient in all goods.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Heckscher–Ohlin emphasized factor endowment differences (land, labor, capital).</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Later theories (Vernon, Linder, Porter) incorporated technology, innovation, and competitiveness.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17205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9CA18-CCBB-4984-AFB5-EBD990D4A042}"/>
              </a:ext>
            </a:extLst>
          </p:cNvPr>
          <p:cNvSpPr>
            <a:spLocks noGrp="1"/>
          </p:cNvSpPr>
          <p:nvPr>
            <p:ph type="title"/>
          </p:nvPr>
        </p:nvSpPr>
        <p:spPr>
          <a:xfrm>
            <a:off x="838200" y="886235"/>
            <a:ext cx="10515600" cy="1325563"/>
          </a:xfrm>
        </p:spPr>
        <p:txBody>
          <a:bodyPr/>
          <a:lstStyle/>
          <a:p>
            <a:r>
              <a:rPr lang="en-IN" b="1" dirty="0">
                <a:latin typeface="Times New Roman" panose="02020603050405020304" pitchFamily="18" charset="0"/>
                <a:cs typeface="Times New Roman" panose="02020603050405020304" pitchFamily="18" charset="0"/>
              </a:rPr>
              <a:t>Impact of New Trade Theory</a:t>
            </a: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543DB30-66CD-FDEB-A401-CEC8A3132B5A}"/>
              </a:ext>
            </a:extLst>
          </p:cNvPr>
          <p:cNvSpPr>
            <a:spLocks noGrp="1"/>
          </p:cNvSpPr>
          <p:nvPr>
            <p:ph idx="1"/>
          </p:nvPr>
        </p:nvSpPr>
        <p:spPr>
          <a:xfrm>
            <a:off x="838200" y="1825624"/>
            <a:ext cx="10515600" cy="4663665"/>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a) Increasing Returns to Scale</a:t>
            </a:r>
            <a:endParaRPr lang="en-IN" sz="2200" dirty="0">
              <a:latin typeface="Times New Roman" panose="02020603050405020304" pitchFamily="18" charset="0"/>
              <a:cs typeface="Times New Roman" panose="02020603050405020304" pitchFamily="18" charset="0"/>
            </a:endParaRPr>
          </a:p>
          <a:p>
            <a:pPr lvl="0"/>
            <a:r>
              <a:rPr lang="en-IN" sz="2200" dirty="0">
                <a:latin typeface="Times New Roman" panose="02020603050405020304" pitchFamily="18" charset="0"/>
                <a:cs typeface="Times New Roman" panose="02020603050405020304" pitchFamily="18" charset="0"/>
              </a:rPr>
              <a:t>Industries gain efficiency as output increases.</a:t>
            </a:r>
          </a:p>
          <a:p>
            <a:pPr lvl="0"/>
            <a:r>
              <a:rPr lang="en-IN" sz="2200" dirty="0">
                <a:latin typeface="Times New Roman" panose="02020603050405020304" pitchFamily="18" charset="0"/>
                <a:cs typeface="Times New Roman" panose="02020603050405020304" pitchFamily="18" charset="0"/>
              </a:rPr>
              <a:t>Large-scale production → lower cost → trade advantage.</a:t>
            </a:r>
          </a:p>
          <a:p>
            <a:pPr marL="0" indent="0">
              <a:buNone/>
            </a:pPr>
            <a:r>
              <a:rPr lang="en-IN" sz="2200" b="1" dirty="0">
                <a:latin typeface="Times New Roman" panose="02020603050405020304" pitchFamily="18" charset="0"/>
                <a:cs typeface="Times New Roman" panose="02020603050405020304" pitchFamily="18" charset="0"/>
              </a:rPr>
              <a:t>b) Role of Government Intervention</a:t>
            </a:r>
            <a:endParaRPr lang="en-IN" sz="2200" dirty="0">
              <a:latin typeface="Times New Roman" panose="02020603050405020304" pitchFamily="18" charset="0"/>
              <a:cs typeface="Times New Roman" panose="02020603050405020304" pitchFamily="18" charset="0"/>
            </a:endParaRPr>
          </a:p>
          <a:p>
            <a:pPr lvl="0"/>
            <a:r>
              <a:rPr lang="en-IN" sz="2200" dirty="0">
                <a:latin typeface="Times New Roman" panose="02020603050405020304" pitchFamily="18" charset="0"/>
                <a:cs typeface="Times New Roman" panose="02020603050405020304" pitchFamily="18" charset="0"/>
              </a:rPr>
              <a:t>Supports protection of infant industries.</a:t>
            </a:r>
          </a:p>
          <a:p>
            <a:pPr lvl="0"/>
            <a:r>
              <a:rPr lang="en-IN" sz="2200" dirty="0">
                <a:latin typeface="Times New Roman" panose="02020603050405020304" pitchFamily="18" charset="0"/>
                <a:cs typeface="Times New Roman" panose="02020603050405020304" pitchFamily="18" charset="0"/>
              </a:rPr>
              <a:t>Governments can help firms grow to a competitive scale.</a:t>
            </a:r>
          </a:p>
          <a:p>
            <a:pPr marL="0" indent="0">
              <a:buNone/>
            </a:pPr>
            <a:r>
              <a:rPr lang="en-IN" sz="2200" b="1" dirty="0">
                <a:latin typeface="Times New Roman" panose="02020603050405020304" pitchFamily="18" charset="0"/>
                <a:cs typeface="Times New Roman" panose="02020603050405020304" pitchFamily="18" charset="0"/>
              </a:rPr>
              <a:t>c) Use of Mathematical Models</a:t>
            </a:r>
            <a:endParaRPr lang="en-IN" sz="2200" dirty="0">
              <a:latin typeface="Times New Roman" panose="02020603050405020304" pitchFamily="18" charset="0"/>
              <a:cs typeface="Times New Roman" panose="02020603050405020304" pitchFamily="18" charset="0"/>
            </a:endParaRPr>
          </a:p>
          <a:p>
            <a:pPr lvl="0"/>
            <a:r>
              <a:rPr lang="en-IN" sz="2200" dirty="0">
                <a:latin typeface="Times New Roman" panose="02020603050405020304" pitchFamily="18" charset="0"/>
                <a:cs typeface="Times New Roman" panose="02020603050405020304" pitchFamily="18" charset="0"/>
              </a:rPr>
              <a:t>Krugman's models incorporate:</a:t>
            </a:r>
          </a:p>
          <a:p>
            <a:pPr lvl="1"/>
            <a:r>
              <a:rPr lang="en-IN" sz="2200" dirty="0">
                <a:latin typeface="Times New Roman" panose="02020603050405020304" pitchFamily="18" charset="0"/>
                <a:cs typeface="Times New Roman" panose="02020603050405020304" pitchFamily="18" charset="0"/>
              </a:rPr>
              <a:t>increasing returns</a:t>
            </a:r>
          </a:p>
          <a:p>
            <a:pPr lvl="1"/>
            <a:r>
              <a:rPr lang="en-IN" sz="2200" dirty="0">
                <a:latin typeface="Times New Roman" panose="02020603050405020304" pitchFamily="18" charset="0"/>
                <a:cs typeface="Times New Roman" panose="02020603050405020304" pitchFamily="18" charset="0"/>
              </a:rPr>
              <a:t>demand patterns</a:t>
            </a:r>
          </a:p>
          <a:p>
            <a:pPr lvl="1"/>
            <a:r>
              <a:rPr lang="en-IN" sz="2200" dirty="0">
                <a:latin typeface="Times New Roman" panose="02020603050405020304" pitchFamily="18" charset="0"/>
                <a:cs typeface="Times New Roman" panose="02020603050405020304" pitchFamily="18" charset="0"/>
              </a:rPr>
              <a:t>market structure</a:t>
            </a:r>
          </a:p>
          <a:p>
            <a:pPr lvl="1"/>
            <a:r>
              <a:rPr lang="en-IN" sz="2200" dirty="0">
                <a:latin typeface="Times New Roman" panose="02020603050405020304" pitchFamily="18" charset="0"/>
                <a:cs typeface="Times New Roman" panose="02020603050405020304" pitchFamily="18" charset="0"/>
              </a:rPr>
              <a:t>pricing behaviour</a:t>
            </a:r>
          </a:p>
        </p:txBody>
      </p:sp>
    </p:spTree>
    <p:extLst>
      <p:ext uri="{BB962C8B-B14F-4D97-AF65-F5344CB8AC3E}">
        <p14:creationId xmlns:p14="http://schemas.microsoft.com/office/powerpoint/2010/main" val="10632774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A6AACE-001B-A842-7FE7-E1091393358B}"/>
              </a:ext>
            </a:extLst>
          </p:cNvPr>
          <p:cNvSpPr>
            <a:spLocks noGrp="1"/>
          </p:cNvSpPr>
          <p:nvPr>
            <p:ph idx="1"/>
          </p:nvPr>
        </p:nvSpPr>
        <p:spPr>
          <a:xfrm>
            <a:off x="838200" y="1347020"/>
            <a:ext cx="10515600" cy="5510980"/>
          </a:xfrm>
        </p:spPr>
        <p:txBody>
          <a:bodyPr>
            <a:noAutofit/>
          </a:bodyPr>
          <a:lstStyle/>
          <a:p>
            <a:pPr marL="0" indent="0">
              <a:buNone/>
            </a:pPr>
            <a:r>
              <a:rPr lang="en-IN" sz="2000" b="1" dirty="0">
                <a:latin typeface="Times New Roman" panose="02020603050405020304" pitchFamily="18" charset="0"/>
                <a:cs typeface="Times New Roman" panose="02020603050405020304" pitchFamily="18" charset="0"/>
              </a:rPr>
              <a:t>d) Network Effects - </a:t>
            </a:r>
            <a:r>
              <a:rPr lang="en-IN" sz="2000" dirty="0">
                <a:latin typeface="Times New Roman" panose="02020603050405020304" pitchFamily="18" charset="0"/>
                <a:cs typeface="Times New Roman" panose="02020603050405020304" pitchFamily="18" charset="0"/>
              </a:rPr>
              <a:t>As more firms cluster, industry performance improves.</a:t>
            </a:r>
          </a:p>
          <a:p>
            <a:pPr lvl="0"/>
            <a:r>
              <a:rPr lang="en-IN" sz="2000" dirty="0">
                <a:latin typeface="Times New Roman" panose="02020603050405020304" pitchFamily="18" charset="0"/>
                <a:cs typeface="Times New Roman" panose="02020603050405020304" pitchFamily="18" charset="0"/>
              </a:rPr>
              <a:t>Leads to:</a:t>
            </a:r>
          </a:p>
          <a:p>
            <a:pPr lvl="1"/>
            <a:r>
              <a:rPr lang="en-IN" sz="2000" dirty="0">
                <a:latin typeface="Times New Roman" panose="02020603050405020304" pitchFamily="18" charset="0"/>
                <a:cs typeface="Times New Roman" panose="02020603050405020304" pitchFamily="18" charset="0"/>
              </a:rPr>
              <a:t>knowledge spillovers</a:t>
            </a:r>
          </a:p>
          <a:p>
            <a:pPr lvl="1"/>
            <a:r>
              <a:rPr lang="en-IN" sz="2000" dirty="0">
                <a:latin typeface="Times New Roman" panose="02020603050405020304" pitchFamily="18" charset="0"/>
                <a:cs typeface="Times New Roman" panose="02020603050405020304" pitchFamily="18" charset="0"/>
              </a:rPr>
              <a:t>innovation</a:t>
            </a:r>
          </a:p>
          <a:p>
            <a:pPr lvl="1"/>
            <a:r>
              <a:rPr lang="en-IN" sz="2000" dirty="0">
                <a:latin typeface="Times New Roman" panose="02020603050405020304" pitchFamily="18" charset="0"/>
                <a:cs typeface="Times New Roman" panose="02020603050405020304" pitchFamily="18" charset="0"/>
              </a:rPr>
              <a:t>skilled labour pools</a:t>
            </a:r>
          </a:p>
          <a:p>
            <a:pPr lvl="1"/>
            <a:r>
              <a:rPr lang="en-IN" sz="2000" dirty="0">
                <a:latin typeface="Times New Roman" panose="02020603050405020304" pitchFamily="18" charset="0"/>
                <a:cs typeface="Times New Roman" panose="02020603050405020304" pitchFamily="18" charset="0"/>
              </a:rPr>
              <a:t>shared technology</a:t>
            </a:r>
          </a:p>
          <a:p>
            <a:pPr marL="0" indent="0">
              <a:buNone/>
            </a:pPr>
            <a:r>
              <a:rPr lang="en-IN" sz="2000" b="1" dirty="0">
                <a:latin typeface="Times New Roman" panose="02020603050405020304" pitchFamily="18" charset="0"/>
                <a:cs typeface="Times New Roman" panose="02020603050405020304" pitchFamily="18" charset="0"/>
              </a:rPr>
              <a:t>Real-World Example</a:t>
            </a:r>
            <a:endParaRPr lang="en-IN" sz="2000" dirty="0">
              <a:latin typeface="Times New Roman" panose="02020603050405020304" pitchFamily="18" charset="0"/>
              <a:cs typeface="Times New Roman" panose="02020603050405020304" pitchFamily="18" charset="0"/>
            </a:endParaRPr>
          </a:p>
          <a:p>
            <a:r>
              <a:rPr lang="en-IN" sz="2000" dirty="0">
                <a:latin typeface="Times New Roman" panose="02020603050405020304" pitchFamily="18" charset="0"/>
                <a:cs typeface="Times New Roman" panose="02020603050405020304" pitchFamily="18" charset="0"/>
              </a:rPr>
              <a:t>Silicon Valley (USA)</a:t>
            </a:r>
          </a:p>
          <a:p>
            <a:pPr lvl="0"/>
            <a:r>
              <a:rPr lang="en-IN" sz="2000" dirty="0">
                <a:latin typeface="Times New Roman" panose="02020603050405020304" pitchFamily="18" charset="0"/>
                <a:cs typeface="Times New Roman" panose="02020603050405020304" pitchFamily="18" charset="0"/>
              </a:rPr>
              <a:t>Dense cluster of technology firms.</a:t>
            </a:r>
          </a:p>
          <a:p>
            <a:pPr lvl="0"/>
            <a:r>
              <a:rPr lang="en-IN" sz="2000" dirty="0">
                <a:latin typeface="Times New Roman" panose="02020603050405020304" pitchFamily="18" charset="0"/>
                <a:cs typeface="Times New Roman" panose="02020603050405020304" pitchFamily="18" charset="0"/>
              </a:rPr>
              <a:t>Benefits include:</a:t>
            </a:r>
          </a:p>
          <a:p>
            <a:pPr lvl="1"/>
            <a:r>
              <a:rPr lang="en-IN" sz="2000" dirty="0">
                <a:latin typeface="Times New Roman" panose="02020603050405020304" pitchFamily="18" charset="0"/>
                <a:cs typeface="Times New Roman" panose="02020603050405020304" pitchFamily="18" charset="0"/>
              </a:rPr>
              <a:t>skilled labour</a:t>
            </a:r>
          </a:p>
          <a:p>
            <a:pPr lvl="1"/>
            <a:r>
              <a:rPr lang="en-IN" sz="2000" dirty="0">
                <a:latin typeface="Times New Roman" panose="02020603050405020304" pitchFamily="18" charset="0"/>
                <a:cs typeface="Times New Roman" panose="02020603050405020304" pitchFamily="18" charset="0"/>
              </a:rPr>
              <a:t>venture capital</a:t>
            </a:r>
          </a:p>
          <a:p>
            <a:pPr lvl="1"/>
            <a:r>
              <a:rPr lang="en-IN" sz="2000" dirty="0">
                <a:latin typeface="Times New Roman" panose="02020603050405020304" pitchFamily="18" charset="0"/>
                <a:cs typeface="Times New Roman" panose="02020603050405020304" pitchFamily="18" charset="0"/>
              </a:rPr>
              <a:t>innovation networks</a:t>
            </a:r>
          </a:p>
          <a:p>
            <a:pPr lvl="1"/>
            <a:r>
              <a:rPr lang="en-IN" sz="2000" dirty="0">
                <a:latin typeface="Times New Roman" panose="02020603050405020304" pitchFamily="18" charset="0"/>
                <a:cs typeface="Times New Roman" panose="02020603050405020304" pitchFamily="18" charset="0"/>
              </a:rPr>
              <a:t>shared knowledge</a:t>
            </a:r>
          </a:p>
          <a:p>
            <a:pPr lvl="1"/>
            <a:r>
              <a:rPr lang="en-IN" sz="2000" dirty="0">
                <a:latin typeface="Times New Roman" panose="02020603050405020304" pitchFamily="18" charset="0"/>
                <a:cs typeface="Times New Roman" panose="02020603050405020304" pitchFamily="18" charset="0"/>
              </a:rPr>
              <a:t>Demonstrates external economies + network effects.</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828278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7D14A-93B1-AF19-49DA-F2DF041499FB}"/>
              </a:ext>
            </a:extLst>
          </p:cNvPr>
          <p:cNvSpPr>
            <a:spLocks noGrp="1"/>
          </p:cNvSpPr>
          <p:nvPr>
            <p:ph type="ctrTitle"/>
          </p:nvPr>
        </p:nvSpPr>
        <p:spPr>
          <a:xfrm>
            <a:off x="1524000" y="2390724"/>
            <a:ext cx="9144000" cy="2387600"/>
          </a:xfrm>
        </p:spPr>
        <p:txBody>
          <a:bodyPr>
            <a:normAutofit/>
          </a:bodyPr>
          <a:lstStyle/>
          <a:p>
            <a:r>
              <a:rPr lang="en-IN" sz="4400" b="1" dirty="0">
                <a:latin typeface="Times New Roman" panose="02020603050405020304" pitchFamily="18" charset="0"/>
                <a:cs typeface="Times New Roman" panose="02020603050405020304" pitchFamily="18" charset="0"/>
              </a:rPr>
              <a:t>Vernon’s International Product Life Cycle Theory</a:t>
            </a:r>
            <a:br>
              <a:rPr lang="en-IN" sz="4400" b="1" dirty="0">
                <a:latin typeface="Times New Roman" panose="02020603050405020304" pitchFamily="18" charset="0"/>
                <a:cs typeface="Times New Roman" panose="02020603050405020304" pitchFamily="18" charset="0"/>
              </a:rPr>
            </a:br>
            <a:endParaRPr lang="en-IN" sz="4400" b="1" dirty="0"/>
          </a:p>
        </p:txBody>
      </p:sp>
    </p:spTree>
    <p:extLst>
      <p:ext uri="{BB962C8B-B14F-4D97-AF65-F5344CB8AC3E}">
        <p14:creationId xmlns:p14="http://schemas.microsoft.com/office/powerpoint/2010/main" val="15829555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91164B-01FB-1266-80F3-5DED519F1564}"/>
              </a:ext>
            </a:extLst>
          </p:cNvPr>
          <p:cNvSpPr>
            <a:spLocks noGrp="1"/>
          </p:cNvSpPr>
          <p:nvPr>
            <p:ph idx="1"/>
          </p:nvPr>
        </p:nvSpPr>
        <p:spPr>
          <a:xfrm>
            <a:off x="838200" y="1425677"/>
            <a:ext cx="10515600" cy="5152104"/>
          </a:xfrm>
        </p:spPr>
        <p:txBody>
          <a:bodyPr>
            <a:no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1960, Raymond Vernon, an American economist, developed an economic theory known as the Product Life cycle theory. As the name suggests, this theory talks about a product that goes through different stages.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international product life cycle is a theoretical model describing how an industry evolves over time and across national borders. Products enter the market and gradually disappear again.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Raymond Vernon, each product has a certain life cycle that begins with its development and ends with its decline.</a:t>
            </a:r>
          </a:p>
          <a:p>
            <a:pPr marL="0" indent="0">
              <a:buNone/>
            </a:pPr>
            <a:r>
              <a:rPr lang="en-US" sz="2400" b="1" dirty="0">
                <a:latin typeface="Times New Roman" panose="02020603050405020304" pitchFamily="18" charset="0"/>
                <a:cs typeface="Times New Roman" panose="02020603050405020304" pitchFamily="18" charset="0"/>
              </a:rPr>
              <a:t>Two assumptions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theory is only applicable to developed countries and not to developing countries.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was assumed that the new product will only be produced in the country where it was first invented</a:t>
            </a:r>
            <a:r>
              <a:rPr lang="en-US" sz="2400" dirty="0"/>
              <a:t>.</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2225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E736F-378C-ECF8-DA0E-D4B2746D0539}"/>
              </a:ext>
            </a:extLst>
          </p:cNvPr>
          <p:cNvSpPr>
            <a:spLocks noGrp="1"/>
          </p:cNvSpPr>
          <p:nvPr>
            <p:ph type="title"/>
          </p:nvPr>
        </p:nvSpPr>
        <p:spPr>
          <a:xfrm>
            <a:off x="749710" y="837074"/>
            <a:ext cx="10515600" cy="1325563"/>
          </a:xfrm>
        </p:spPr>
        <p:txBody>
          <a:bodyPr/>
          <a:lstStyle/>
          <a:p>
            <a:r>
              <a:rPr lang="en-IN" b="1" dirty="0">
                <a:latin typeface="Times New Roman" panose="02020603050405020304" pitchFamily="18" charset="0"/>
                <a:cs typeface="Times New Roman" panose="02020603050405020304" pitchFamily="18" charset="0"/>
              </a:rPr>
              <a:t>Stages of PLC</a:t>
            </a:r>
          </a:p>
        </p:txBody>
      </p:sp>
      <p:sp>
        <p:nvSpPr>
          <p:cNvPr id="3" name="Content Placeholder 2">
            <a:extLst>
              <a:ext uri="{FF2B5EF4-FFF2-40B4-BE49-F238E27FC236}">
                <a16:creationId xmlns:a16="http://schemas.microsoft.com/office/drawing/2014/main" id="{0000F8B4-4FF1-0905-3C2B-3572D49C9434}"/>
              </a:ext>
            </a:extLst>
          </p:cNvPr>
          <p:cNvSpPr>
            <a:spLocks noGrp="1"/>
          </p:cNvSpPr>
          <p:nvPr>
            <p:ph idx="1"/>
          </p:nvPr>
        </p:nvSpPr>
        <p:spPr>
          <a:xfrm>
            <a:off x="838200" y="2015613"/>
            <a:ext cx="5257800" cy="4161350"/>
          </a:xfrm>
        </p:spPr>
        <p:txBody>
          <a:bodyPr/>
          <a:lstStyle/>
          <a:p>
            <a:pPr marL="514350" indent="-514350">
              <a:buFont typeface="+mj-lt"/>
              <a:buAutoNum type="arabicPeriod"/>
            </a:pPr>
            <a:r>
              <a:rPr lang="en-US" dirty="0"/>
              <a:t>Introduction Stage </a:t>
            </a:r>
          </a:p>
          <a:p>
            <a:pPr marL="514350" indent="-514350">
              <a:buFont typeface="+mj-lt"/>
              <a:buAutoNum type="arabicPeriod"/>
            </a:pPr>
            <a:r>
              <a:rPr lang="en-US" dirty="0"/>
              <a:t>Growth State </a:t>
            </a:r>
          </a:p>
          <a:p>
            <a:pPr marL="514350" indent="-514350">
              <a:buFont typeface="+mj-lt"/>
              <a:buAutoNum type="arabicPeriod"/>
            </a:pPr>
            <a:r>
              <a:rPr lang="en-US" dirty="0"/>
              <a:t>Maturity Stage </a:t>
            </a:r>
          </a:p>
          <a:p>
            <a:pPr marL="514350" indent="-514350">
              <a:buFont typeface="+mj-lt"/>
              <a:buAutoNum type="arabicPeriod"/>
            </a:pPr>
            <a:r>
              <a:rPr lang="en-US" dirty="0"/>
              <a:t>Decline Stage</a:t>
            </a:r>
            <a:endParaRPr lang="en-IN" dirty="0"/>
          </a:p>
        </p:txBody>
      </p:sp>
      <p:pic>
        <p:nvPicPr>
          <p:cNvPr id="2052" name="Picture 4" descr="4-Vernon's international product life cycle. Source: Vernon, 1966. |  Download Scientific Diagram">
            <a:extLst>
              <a:ext uri="{FF2B5EF4-FFF2-40B4-BE49-F238E27FC236}">
                <a16:creationId xmlns:a16="http://schemas.microsoft.com/office/drawing/2014/main" id="{21E01537-1103-D732-C288-018F01E9C4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771" y="2015613"/>
            <a:ext cx="6838029" cy="3914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1007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790E60-3D92-DEE8-334E-CA4DDA063D46}"/>
              </a:ext>
            </a:extLst>
          </p:cNvPr>
          <p:cNvSpPr>
            <a:spLocks noGrp="1"/>
          </p:cNvSpPr>
          <p:nvPr>
            <p:ph idx="1"/>
          </p:nvPr>
        </p:nvSpPr>
        <p:spPr>
          <a:xfrm>
            <a:off x="838200" y="1563329"/>
            <a:ext cx="10515600" cy="4613634"/>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1. Introduction Stage</a:t>
            </a:r>
          </a:p>
          <a:p>
            <a:r>
              <a:rPr lang="en-US" sz="2400" dirty="0">
                <a:latin typeface="Times New Roman" panose="02020603050405020304" pitchFamily="18" charset="0"/>
                <a:cs typeface="Times New Roman" panose="02020603050405020304" pitchFamily="18" charset="0"/>
              </a:rPr>
              <a:t>The product is invented and launched in a developed country (e.g., USA, Japan, Europe).</a:t>
            </a:r>
          </a:p>
          <a:p>
            <a:r>
              <a:rPr lang="en-US" sz="2400" dirty="0">
                <a:latin typeface="Times New Roman" panose="02020603050405020304" pitchFamily="18" charset="0"/>
                <a:cs typeface="Times New Roman" panose="02020603050405020304" pitchFamily="18" charset="0"/>
              </a:rPr>
              <a:t>Production is small-scale, expensive, and close to home markets to keep control and respond to changes.</a:t>
            </a:r>
          </a:p>
          <a:p>
            <a:r>
              <a:rPr lang="en-US" sz="2400" dirty="0">
                <a:latin typeface="Times New Roman" panose="02020603050405020304" pitchFamily="18" charset="0"/>
                <a:cs typeface="Times New Roman" panose="02020603050405020304" pitchFamily="18" charset="0"/>
              </a:rPr>
              <a:t>Demand is limited to high-income consumers in the innovating country.</a:t>
            </a:r>
          </a:p>
          <a:p>
            <a:r>
              <a:rPr lang="en-US" sz="2400" dirty="0">
                <a:latin typeface="Times New Roman" panose="02020603050405020304" pitchFamily="18" charset="0"/>
                <a:cs typeface="Times New Roman" panose="02020603050405020304" pitchFamily="18" charset="0"/>
              </a:rPr>
              <a:t>Very little international trade at this stage.</a:t>
            </a:r>
          </a:p>
          <a:p>
            <a:pPr marL="0" indent="0">
              <a:buNone/>
            </a:pPr>
            <a:r>
              <a:rPr lang="en-US" sz="2400" b="1" dirty="0">
                <a:latin typeface="Times New Roman" panose="02020603050405020304" pitchFamily="18" charset="0"/>
                <a:cs typeface="Times New Roman" panose="02020603050405020304" pitchFamily="18" charset="0"/>
              </a:rPr>
              <a:t>Key Points:</a:t>
            </a:r>
          </a:p>
          <a:p>
            <a:r>
              <a:rPr lang="en-US" sz="2400" dirty="0">
                <a:latin typeface="Times New Roman" panose="02020603050405020304" pitchFamily="18" charset="0"/>
                <a:cs typeface="Times New Roman" panose="02020603050405020304" pitchFamily="18" charset="0"/>
              </a:rPr>
              <a:t>High R&amp;D and production cost</a:t>
            </a:r>
          </a:p>
          <a:p>
            <a:r>
              <a:rPr lang="en-US" sz="2400" dirty="0">
                <a:latin typeface="Times New Roman" panose="02020603050405020304" pitchFamily="18" charset="0"/>
                <a:cs typeface="Times New Roman" panose="02020603050405020304" pitchFamily="18" charset="0"/>
              </a:rPr>
              <a:t>Flexible and skilled labour needed</a:t>
            </a:r>
          </a:p>
          <a:p>
            <a:r>
              <a:rPr lang="en-US" sz="2400" dirty="0">
                <a:latin typeface="Times New Roman" panose="02020603050405020304" pitchFamily="18" charset="0"/>
                <a:cs typeface="Times New Roman" panose="02020603050405020304" pitchFamily="18" charset="0"/>
              </a:rPr>
              <a:t>Exports, if any, go mainly to other developed nations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03684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7A02365-3827-B986-7AD5-A891EDC9E7EA}"/>
              </a:ext>
            </a:extLst>
          </p:cNvPr>
          <p:cNvSpPr>
            <a:spLocks noGrp="1"/>
          </p:cNvSpPr>
          <p:nvPr>
            <p:ph idx="1"/>
          </p:nvPr>
        </p:nvSpPr>
        <p:spPr>
          <a:xfrm>
            <a:off x="838200" y="1543665"/>
            <a:ext cx="10515600" cy="463329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Growth Stage</a:t>
            </a:r>
          </a:p>
          <a:p>
            <a:r>
              <a:rPr lang="en-US" sz="2400" dirty="0">
                <a:latin typeface="Times New Roman" panose="02020603050405020304" pitchFamily="18" charset="0"/>
                <a:cs typeface="Times New Roman" panose="02020603050405020304" pitchFamily="18" charset="0"/>
              </a:rPr>
              <a:t>Demand increases in developed countries.</a:t>
            </a:r>
          </a:p>
          <a:p>
            <a:r>
              <a:rPr lang="en-US" sz="2400" dirty="0">
                <a:latin typeface="Times New Roman" panose="02020603050405020304" pitchFamily="18" charset="0"/>
                <a:cs typeface="Times New Roman" panose="02020603050405020304" pitchFamily="18" charset="0"/>
              </a:rPr>
              <a:t>Production expands and becomes more standardised.</a:t>
            </a:r>
          </a:p>
          <a:p>
            <a:r>
              <a:rPr lang="en-US" sz="2400" dirty="0">
                <a:latin typeface="Times New Roman" panose="02020603050405020304" pitchFamily="18" charset="0"/>
                <a:cs typeface="Times New Roman" panose="02020603050405020304" pitchFamily="18" charset="0"/>
              </a:rPr>
              <a:t>Exporting begins to other advanced countries.</a:t>
            </a:r>
          </a:p>
          <a:p>
            <a:r>
              <a:rPr lang="en-US" sz="2400" dirty="0">
                <a:latin typeface="Times New Roman" panose="02020603050405020304" pitchFamily="18" charset="0"/>
                <a:cs typeface="Times New Roman" panose="02020603050405020304" pitchFamily="18" charset="0"/>
              </a:rPr>
              <a:t>Competitors in other developed countries start producing similar goods.</a:t>
            </a:r>
          </a:p>
          <a:p>
            <a:pPr marL="0" indent="0">
              <a:buNone/>
            </a:pPr>
            <a:r>
              <a:rPr lang="en-US" sz="2400" b="1" dirty="0">
                <a:latin typeface="Times New Roman" panose="02020603050405020304" pitchFamily="18" charset="0"/>
                <a:cs typeface="Times New Roman" panose="02020603050405020304" pitchFamily="18" charset="0"/>
              </a:rPr>
              <a:t>Key Points: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Economies of scale reduce cost</a:t>
            </a:r>
          </a:p>
          <a:p>
            <a:r>
              <a:rPr lang="en-US" sz="2400" dirty="0">
                <a:latin typeface="Times New Roman" panose="02020603050405020304" pitchFamily="18" charset="0"/>
                <a:cs typeface="Times New Roman" panose="02020603050405020304" pitchFamily="18" charset="0"/>
              </a:rPr>
              <a:t>Export volumes increase</a:t>
            </a:r>
          </a:p>
          <a:p>
            <a:r>
              <a:rPr lang="en-US" sz="2400" dirty="0">
                <a:latin typeface="Times New Roman" panose="02020603050405020304" pitchFamily="18" charset="0"/>
                <a:cs typeface="Times New Roman" panose="02020603050405020304" pitchFamily="18" charset="0"/>
              </a:rPr>
              <a:t>Competition starts emerging</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92848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AB7CBF-98E6-7A16-0A63-E1E4984AAA42}"/>
              </a:ext>
            </a:extLst>
          </p:cNvPr>
          <p:cNvSpPr>
            <a:spLocks noGrp="1"/>
          </p:cNvSpPr>
          <p:nvPr>
            <p:ph idx="1"/>
          </p:nvPr>
        </p:nvSpPr>
        <p:spPr>
          <a:xfrm>
            <a:off x="838200" y="1347019"/>
            <a:ext cx="10515600" cy="4829944"/>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3. Maturity Stage</a:t>
            </a:r>
          </a:p>
          <a:p>
            <a:r>
              <a:rPr lang="en-US" sz="2400" dirty="0">
                <a:latin typeface="Times New Roman" panose="02020603050405020304" pitchFamily="18" charset="0"/>
                <a:cs typeface="Times New Roman" panose="02020603050405020304" pitchFamily="18" charset="0"/>
              </a:rPr>
              <a:t>Product becomes globally popular and well-known.</a:t>
            </a:r>
          </a:p>
          <a:p>
            <a:r>
              <a:rPr lang="en-US" sz="2400" dirty="0">
                <a:latin typeface="Times New Roman" panose="02020603050405020304" pitchFamily="18" charset="0"/>
                <a:cs typeface="Times New Roman" panose="02020603050405020304" pitchFamily="18" charset="0"/>
              </a:rPr>
              <a:t>Demand stabilizes.</a:t>
            </a:r>
          </a:p>
          <a:p>
            <a:r>
              <a:rPr lang="en-US" sz="2400" dirty="0">
                <a:latin typeface="Times New Roman" panose="02020603050405020304" pitchFamily="18" charset="0"/>
                <a:cs typeface="Times New Roman" panose="02020603050405020304" pitchFamily="18" charset="0"/>
              </a:rPr>
              <a:t>Production becomes routine and cost-driven.</a:t>
            </a:r>
          </a:p>
          <a:p>
            <a:r>
              <a:rPr lang="en-US" sz="2400" dirty="0">
                <a:latin typeface="Times New Roman" panose="02020603050405020304" pitchFamily="18" charset="0"/>
                <a:cs typeface="Times New Roman" panose="02020603050405020304" pitchFamily="18" charset="0"/>
              </a:rPr>
              <a:t>Firms shift production to developing countries to reduce labour costs.</a:t>
            </a:r>
          </a:p>
          <a:p>
            <a:r>
              <a:rPr lang="en-US" sz="2400" dirty="0">
                <a:latin typeface="Times New Roman" panose="02020603050405020304" pitchFamily="18" charset="0"/>
                <a:cs typeface="Times New Roman" panose="02020603050405020304" pitchFamily="18" charset="0"/>
              </a:rPr>
              <a:t>The innovating country may import the same product it once exported.</a:t>
            </a:r>
          </a:p>
          <a:p>
            <a:pPr marL="0" indent="0">
              <a:buNone/>
            </a:pPr>
            <a:r>
              <a:rPr lang="en-US" sz="2400" b="1" dirty="0">
                <a:latin typeface="Times New Roman" panose="02020603050405020304" pitchFamily="18" charset="0"/>
                <a:cs typeface="Times New Roman" panose="02020603050405020304" pitchFamily="18" charset="0"/>
              </a:rPr>
              <a:t>Key Points: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Mass production moves to cheap-labour countries</a:t>
            </a:r>
          </a:p>
          <a:p>
            <a:r>
              <a:rPr lang="en-US" sz="2400" dirty="0">
                <a:latin typeface="Times New Roman" panose="02020603050405020304" pitchFamily="18" charset="0"/>
                <a:cs typeface="Times New Roman" panose="02020603050405020304" pitchFamily="18" charset="0"/>
              </a:rPr>
              <a:t>Developed countries lose production advantage</a:t>
            </a:r>
          </a:p>
          <a:p>
            <a:r>
              <a:rPr lang="en-US" sz="2400" dirty="0">
                <a:latin typeface="Times New Roman" panose="02020603050405020304" pitchFamily="18" charset="0"/>
                <a:cs typeface="Times New Roman" panose="02020603050405020304" pitchFamily="18" charset="0"/>
              </a:rPr>
              <a:t>Intra-industry trade may emerge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99394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F4AB7C-570A-DDE1-D194-6888B16E4AAE}"/>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4. Decline Stage</a:t>
            </a:r>
          </a:p>
          <a:p>
            <a:r>
              <a:rPr lang="en-US" sz="2400" dirty="0">
                <a:latin typeface="Times New Roman" panose="02020603050405020304" pitchFamily="18" charset="0"/>
                <a:cs typeface="Times New Roman" panose="02020603050405020304" pitchFamily="18" charset="0"/>
              </a:rPr>
              <a:t>Product becomes outdated because of new innovations.</a:t>
            </a:r>
          </a:p>
          <a:p>
            <a:r>
              <a:rPr lang="en-US" sz="2400" dirty="0">
                <a:latin typeface="Times New Roman" panose="02020603050405020304" pitchFamily="18" charset="0"/>
                <a:cs typeface="Times New Roman" panose="02020603050405020304" pitchFamily="18" charset="0"/>
              </a:rPr>
              <a:t>Developing countries become the main producers and exporters.</a:t>
            </a:r>
          </a:p>
          <a:p>
            <a:r>
              <a:rPr lang="en-US" sz="2400" dirty="0">
                <a:latin typeface="Times New Roman" panose="02020603050405020304" pitchFamily="18" charset="0"/>
                <a:cs typeface="Times New Roman" panose="02020603050405020304" pitchFamily="18" charset="0"/>
              </a:rPr>
              <a:t>Developed countries stop producing and import cheaper versions.</a:t>
            </a:r>
          </a:p>
          <a:p>
            <a:r>
              <a:rPr lang="en-US" sz="2400" dirty="0">
                <a:latin typeface="Times New Roman" panose="02020603050405020304" pitchFamily="18" charset="0"/>
                <a:cs typeface="Times New Roman" panose="02020603050405020304" pitchFamily="18" charset="0"/>
              </a:rPr>
              <a:t>Market becomes saturated; profits decline.</a:t>
            </a:r>
          </a:p>
          <a:p>
            <a:pPr marL="0" indent="0">
              <a:buNone/>
            </a:pPr>
            <a:r>
              <a:rPr lang="en-US" sz="2400" b="1" dirty="0">
                <a:latin typeface="Times New Roman" panose="02020603050405020304" pitchFamily="18" charset="0"/>
                <a:cs typeface="Times New Roman" panose="02020603050405020304" pitchFamily="18" charset="0"/>
              </a:rPr>
              <a:t>Key Points:</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Developing countries dominate production</a:t>
            </a:r>
          </a:p>
          <a:p>
            <a:r>
              <a:rPr lang="en-US" sz="2400" dirty="0">
                <a:latin typeface="Times New Roman" panose="02020603050405020304" pitchFamily="18" charset="0"/>
                <a:cs typeface="Times New Roman" panose="02020603050405020304" pitchFamily="18" charset="0"/>
              </a:rPr>
              <a:t>Innovating country exits or reduces involvement</a:t>
            </a:r>
          </a:p>
          <a:p>
            <a:r>
              <a:rPr lang="en-US" sz="2400" dirty="0">
                <a:latin typeface="Times New Roman" panose="02020603050405020304" pitchFamily="18" charset="0"/>
                <a:cs typeface="Times New Roman" panose="02020603050405020304" pitchFamily="18" charset="0"/>
              </a:rPr>
              <a:t>Global demand falls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37974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ED25B3-4E99-1D1B-58F2-96105D8C3B0C}"/>
              </a:ext>
            </a:extLst>
          </p:cNvPr>
          <p:cNvSpPr>
            <a:spLocks noGrp="1"/>
          </p:cNvSpPr>
          <p:nvPr>
            <p:ph idx="1"/>
          </p:nvPr>
        </p:nvSpPr>
        <p:spPr>
          <a:xfrm>
            <a:off x="838200" y="1465006"/>
            <a:ext cx="10515600" cy="5122607"/>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Real-life Examples</a:t>
            </a:r>
          </a:p>
          <a:p>
            <a:r>
              <a:rPr lang="en-US" sz="2400" b="1" dirty="0">
                <a:latin typeface="Times New Roman" panose="02020603050405020304" pitchFamily="18" charset="0"/>
                <a:cs typeface="Times New Roman" panose="02020603050405020304" pitchFamily="18" charset="0"/>
              </a:rPr>
              <a:t>1. Personal Computers</a:t>
            </a:r>
          </a:p>
          <a:p>
            <a:r>
              <a:rPr lang="en-US" sz="2400" dirty="0">
                <a:latin typeface="Times New Roman" panose="02020603050405020304" pitchFamily="18" charset="0"/>
                <a:cs typeface="Times New Roman" panose="02020603050405020304" pitchFamily="18" charset="0"/>
              </a:rPr>
              <a:t>Invented and produced first in the USA.</a:t>
            </a:r>
          </a:p>
          <a:p>
            <a:r>
              <a:rPr lang="en-US" sz="2400" dirty="0">
                <a:latin typeface="Times New Roman" panose="02020603050405020304" pitchFamily="18" charset="0"/>
                <a:cs typeface="Times New Roman" panose="02020603050405020304" pitchFamily="18" charset="0"/>
              </a:rPr>
              <a:t>Shifted to Japan and Europe.</a:t>
            </a:r>
          </a:p>
          <a:p>
            <a:r>
              <a:rPr lang="en-US" sz="2400" dirty="0">
                <a:latin typeface="Times New Roman" panose="02020603050405020304" pitchFamily="18" charset="0"/>
                <a:cs typeface="Times New Roman" panose="02020603050405020304" pitchFamily="18" charset="0"/>
              </a:rPr>
              <a:t>Today produced mainly in China, Taiwan, and South Korea.</a:t>
            </a:r>
          </a:p>
          <a:p>
            <a:r>
              <a:rPr lang="en-US" sz="2400" b="1" dirty="0">
                <a:latin typeface="Times New Roman" panose="02020603050405020304" pitchFamily="18" charset="0"/>
                <a:cs typeface="Times New Roman" panose="02020603050405020304" pitchFamily="18" charset="0"/>
              </a:rPr>
              <a:t>2. Smartphones</a:t>
            </a:r>
          </a:p>
          <a:p>
            <a:r>
              <a:rPr lang="en-US" sz="2400" dirty="0">
                <a:latin typeface="Times New Roman" panose="02020603050405020304" pitchFamily="18" charset="0"/>
                <a:cs typeface="Times New Roman" panose="02020603050405020304" pitchFamily="18" charset="0"/>
              </a:rPr>
              <a:t>High-end design in US/Japan.</a:t>
            </a:r>
          </a:p>
          <a:p>
            <a:r>
              <a:rPr lang="en-US" sz="2400" dirty="0">
                <a:latin typeface="Times New Roman" panose="02020603050405020304" pitchFamily="18" charset="0"/>
                <a:cs typeface="Times New Roman" panose="02020603050405020304" pitchFamily="18" charset="0"/>
              </a:rPr>
              <a:t>Mass production in Vietnam, China, India.</a:t>
            </a:r>
          </a:p>
          <a:p>
            <a:r>
              <a:rPr lang="en-US" sz="2400" b="1" dirty="0">
                <a:latin typeface="Times New Roman" panose="02020603050405020304" pitchFamily="18" charset="0"/>
                <a:cs typeface="Times New Roman" panose="02020603050405020304" pitchFamily="18" charset="0"/>
              </a:rPr>
              <a:t>3. LED TVs</a:t>
            </a:r>
          </a:p>
          <a:p>
            <a:r>
              <a:rPr lang="en-US" sz="2400" dirty="0">
                <a:latin typeface="Times New Roman" panose="02020603050405020304" pitchFamily="18" charset="0"/>
                <a:cs typeface="Times New Roman" panose="02020603050405020304" pitchFamily="18" charset="0"/>
              </a:rPr>
              <a:t>Invented in developed nations.</a:t>
            </a:r>
          </a:p>
          <a:p>
            <a:r>
              <a:rPr lang="en-US" sz="2400" dirty="0">
                <a:latin typeface="Times New Roman" panose="02020603050405020304" pitchFamily="18" charset="0"/>
                <a:cs typeface="Times New Roman" panose="02020603050405020304" pitchFamily="18" charset="0"/>
              </a:rPr>
              <a:t>Main production now in China, South Korea, Vietnam.</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9552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46B22-3675-74DC-37C4-24D8645E38DA}"/>
              </a:ext>
            </a:extLst>
          </p:cNvPr>
          <p:cNvSpPr>
            <a:spLocks noGrp="1"/>
          </p:cNvSpPr>
          <p:nvPr>
            <p:ph type="title"/>
          </p:nvPr>
        </p:nvSpPr>
        <p:spPr>
          <a:xfrm>
            <a:off x="838200" y="10927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Types of International Trade Theories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1F8430C-FBF4-5995-C006-F7A0CF91F6E4}"/>
              </a:ext>
            </a:extLst>
          </p:cNvPr>
          <p:cNvSpPr>
            <a:spLocks noGrp="1"/>
          </p:cNvSpPr>
          <p:nvPr>
            <p:ph idx="1"/>
          </p:nvPr>
        </p:nvSpPr>
        <p:spPr/>
        <p:txBody>
          <a:bodyPr>
            <a:normAutofit/>
          </a:bodyPr>
          <a:lstStyle/>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Mercantilism Theory</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Classical Trade Theories</a:t>
            </a:r>
          </a:p>
          <a:p>
            <a:pPr marL="971550" lvl="1" indent="-514350">
              <a:buFont typeface="+mj-lt"/>
              <a:buAutoNum type="alphaLcPeriod"/>
            </a:pPr>
            <a:r>
              <a:rPr lang="en-IN" sz="2600" dirty="0">
                <a:latin typeface="Times New Roman" panose="02020603050405020304" pitchFamily="18" charset="0"/>
                <a:cs typeface="Times New Roman" panose="02020603050405020304" pitchFamily="18" charset="0"/>
              </a:rPr>
              <a:t>Absolute Cost Advantage Theory – Adam Smith</a:t>
            </a:r>
          </a:p>
          <a:p>
            <a:pPr marL="971550" lvl="1" indent="-514350">
              <a:buFont typeface="+mj-lt"/>
              <a:buAutoNum type="alphaLcPeriod"/>
            </a:pPr>
            <a:r>
              <a:rPr lang="en-IN" sz="2600" dirty="0">
                <a:latin typeface="Times New Roman" panose="02020603050405020304" pitchFamily="18" charset="0"/>
                <a:cs typeface="Times New Roman" panose="02020603050405020304" pitchFamily="18" charset="0"/>
              </a:rPr>
              <a:t>Comparative Cost Advantage Theory – David Ricardo</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Heckscher–Ohlin Factor Endowment Theory</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Haberler’s Opportunity Cost Theory</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Krugman’s New Trade Theory</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Vernon’s International Product Life Cycle Theory</a:t>
            </a:r>
          </a:p>
          <a:p>
            <a:pPr marL="514350" indent="-514350">
              <a:buFont typeface="+mj-lt"/>
              <a:buAutoNum type="arabicPeriod"/>
            </a:pPr>
            <a:r>
              <a:rPr lang="en-IN" sz="2600" dirty="0">
                <a:latin typeface="Times New Roman" panose="02020603050405020304" pitchFamily="18" charset="0"/>
                <a:cs typeface="Times New Roman" panose="02020603050405020304" pitchFamily="18" charset="0"/>
              </a:rPr>
              <a:t>Porter’s National Competitive Advantage Theory</a:t>
            </a:r>
          </a:p>
          <a:p>
            <a:endParaRPr lang="en-IN" dirty="0"/>
          </a:p>
        </p:txBody>
      </p:sp>
    </p:spTree>
    <p:extLst>
      <p:ext uri="{BB962C8B-B14F-4D97-AF65-F5344CB8AC3E}">
        <p14:creationId xmlns:p14="http://schemas.microsoft.com/office/powerpoint/2010/main" val="7582086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17921-6615-311F-CB9D-A873DA018675}"/>
              </a:ext>
            </a:extLst>
          </p:cNvPr>
          <p:cNvSpPr>
            <a:spLocks noGrp="1"/>
          </p:cNvSpPr>
          <p:nvPr>
            <p:ph type="title"/>
          </p:nvPr>
        </p:nvSpPr>
        <p:spPr>
          <a:xfrm>
            <a:off x="838200" y="77808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IPLC Theory</a:t>
            </a:r>
          </a:p>
        </p:txBody>
      </p:sp>
      <p:sp>
        <p:nvSpPr>
          <p:cNvPr id="3" name="Content Placeholder 2">
            <a:extLst>
              <a:ext uri="{FF2B5EF4-FFF2-40B4-BE49-F238E27FC236}">
                <a16:creationId xmlns:a16="http://schemas.microsoft.com/office/drawing/2014/main" id="{69528964-9774-30B5-6158-53CE909D4745}"/>
              </a:ext>
            </a:extLst>
          </p:cNvPr>
          <p:cNvSpPr>
            <a:spLocks noGrp="1"/>
          </p:cNvSpPr>
          <p:nvPr>
            <p:ph idx="1"/>
          </p:nvPr>
        </p:nvSpPr>
        <p:spPr>
          <a:xfrm>
            <a:off x="838200" y="1825625"/>
            <a:ext cx="10515600" cy="4673498"/>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1. Explains Dynamic Comparative Advantage - </a:t>
            </a:r>
            <a:r>
              <a:rPr lang="en-US" sz="2400" dirty="0">
                <a:latin typeface="Times New Roman" panose="02020603050405020304" pitchFamily="18" charset="0"/>
                <a:cs typeface="Times New Roman" panose="02020603050405020304" pitchFamily="18" charset="0"/>
              </a:rPr>
              <a:t>Shows how comparative advantage changes</a:t>
            </a:r>
            <a:r>
              <a:rPr lang="en-US" sz="2400" b="1" dirty="0">
                <a:latin typeface="Times New Roman" panose="02020603050405020304" pitchFamily="18" charset="0"/>
                <a:cs typeface="Times New Roman" panose="02020603050405020304" pitchFamily="18" charset="0"/>
              </a:rPr>
              <a:t> over time</a:t>
            </a:r>
            <a:r>
              <a:rPr lang="en-US" sz="2400" dirty="0">
                <a:latin typeface="Times New Roman" panose="02020603050405020304" pitchFamily="18" charset="0"/>
                <a:cs typeface="Times New Roman" panose="02020603050405020304" pitchFamily="18" charset="0"/>
              </a:rPr>
              <a:t> with innovation, technology, and cost differences.</a:t>
            </a:r>
          </a:p>
          <a:p>
            <a:pPr marL="0" indent="0">
              <a:buNone/>
            </a:pPr>
            <a:r>
              <a:rPr lang="en-US" sz="2400" b="1" dirty="0">
                <a:latin typeface="Times New Roman" panose="02020603050405020304" pitchFamily="18" charset="0"/>
                <a:cs typeface="Times New Roman" panose="02020603050405020304" pitchFamily="18" charset="0"/>
              </a:rPr>
              <a:t>2. Helps Understand Shifts in Production - </a:t>
            </a:r>
            <a:r>
              <a:rPr lang="en-US" sz="2400" dirty="0">
                <a:latin typeface="Times New Roman" panose="02020603050405020304" pitchFamily="18" charset="0"/>
                <a:cs typeface="Times New Roman" panose="02020603050405020304" pitchFamily="18" charset="0"/>
              </a:rPr>
              <a:t>Explains why production moves from developed → developing countries as products mature.</a:t>
            </a:r>
          </a:p>
          <a:p>
            <a:pPr marL="0" indent="0">
              <a:buNone/>
            </a:pPr>
            <a:r>
              <a:rPr lang="en-US" sz="2400" b="1" dirty="0">
                <a:latin typeface="Times New Roman" panose="02020603050405020304" pitchFamily="18" charset="0"/>
                <a:cs typeface="Times New Roman" panose="02020603050405020304" pitchFamily="18" charset="0"/>
              </a:rPr>
              <a:t>3. Clarifies Trade Patterns - </a:t>
            </a:r>
            <a:r>
              <a:rPr lang="en-US" sz="2400" dirty="0">
                <a:latin typeface="Times New Roman" panose="02020603050405020304" pitchFamily="18" charset="0"/>
                <a:cs typeface="Times New Roman" panose="02020603050405020304" pitchFamily="18" charset="0"/>
              </a:rPr>
              <a:t>Helps understand why developed countries initially export a product and later </a:t>
            </a:r>
            <a:r>
              <a:rPr lang="en-US" sz="2400" b="1" dirty="0">
                <a:latin typeface="Times New Roman" panose="02020603050405020304" pitchFamily="18" charset="0"/>
                <a:cs typeface="Times New Roman" panose="02020603050405020304" pitchFamily="18" charset="0"/>
              </a:rPr>
              <a:t>import</a:t>
            </a:r>
            <a:r>
              <a:rPr lang="en-US" sz="2400" dirty="0">
                <a:latin typeface="Times New Roman" panose="02020603050405020304" pitchFamily="18" charset="0"/>
                <a:cs typeface="Times New Roman" panose="02020603050405020304" pitchFamily="18" charset="0"/>
              </a:rPr>
              <a:t> the same product.</a:t>
            </a:r>
          </a:p>
          <a:p>
            <a:pPr marL="0" indent="0">
              <a:buNone/>
            </a:pPr>
            <a:r>
              <a:rPr lang="en-US" sz="2400" b="1" dirty="0">
                <a:latin typeface="Times New Roman" panose="02020603050405020304" pitchFamily="18" charset="0"/>
                <a:cs typeface="Times New Roman" panose="02020603050405020304" pitchFamily="18" charset="0"/>
              </a:rPr>
              <a:t>4. Highlights Role of Innovation - </a:t>
            </a:r>
            <a:r>
              <a:rPr lang="en-US" sz="2400" dirty="0">
                <a:latin typeface="Times New Roman" panose="02020603050405020304" pitchFamily="18" charset="0"/>
                <a:cs typeface="Times New Roman" panose="02020603050405020304" pitchFamily="18" charset="0"/>
              </a:rPr>
              <a:t>Innovation drives early production; standardization drives later relocation of production.</a:t>
            </a:r>
          </a:p>
          <a:p>
            <a:pPr marL="0" indent="0">
              <a:buNone/>
            </a:pPr>
            <a:r>
              <a:rPr lang="en-US" sz="2400" b="1" dirty="0">
                <a:latin typeface="Times New Roman" panose="02020603050405020304" pitchFamily="18" charset="0"/>
                <a:cs typeface="Times New Roman" panose="02020603050405020304" pitchFamily="18" charset="0"/>
              </a:rPr>
              <a:t>5. Useful for Business Strategy - </a:t>
            </a:r>
            <a:r>
              <a:rPr lang="en-US" sz="2400" dirty="0">
                <a:latin typeface="Times New Roman" panose="02020603050405020304" pitchFamily="18" charset="0"/>
                <a:cs typeface="Times New Roman" panose="02020603050405020304" pitchFamily="18" charset="0"/>
              </a:rPr>
              <a:t>Helps firms decide:</a:t>
            </a:r>
          </a:p>
          <a:p>
            <a:pPr lvl="1"/>
            <a:r>
              <a:rPr lang="en-US" dirty="0">
                <a:latin typeface="Times New Roman" panose="02020603050405020304" pitchFamily="18" charset="0"/>
                <a:cs typeface="Times New Roman" panose="02020603050405020304" pitchFamily="18" charset="0"/>
              </a:rPr>
              <a:t>When to expand production globally</a:t>
            </a:r>
          </a:p>
          <a:p>
            <a:pPr lvl="1"/>
            <a:r>
              <a:rPr lang="en-US" dirty="0">
                <a:latin typeface="Times New Roman" panose="02020603050405020304" pitchFamily="18" charset="0"/>
                <a:cs typeface="Times New Roman" panose="02020603050405020304" pitchFamily="18" charset="0"/>
              </a:rPr>
              <a:t>When to shift manufacturing to lower-cost nations</a:t>
            </a:r>
          </a:p>
          <a:p>
            <a:pPr lvl="1"/>
            <a:r>
              <a:rPr lang="en-US" dirty="0">
                <a:latin typeface="Times New Roman" panose="02020603050405020304" pitchFamily="18" charset="0"/>
                <a:cs typeface="Times New Roman" panose="02020603050405020304" pitchFamily="18" charset="0"/>
              </a:rPr>
              <a:t>When to enter new markets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7067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5E5BB0-BC43-45AE-C575-858A930B66C9}"/>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6. Explains Intra-Industry Trade - </a:t>
            </a:r>
            <a:r>
              <a:rPr lang="en-US" sz="2400" dirty="0">
                <a:latin typeface="Times New Roman" panose="02020603050405020304" pitchFamily="18" charset="0"/>
                <a:cs typeface="Times New Roman" panose="02020603050405020304" pitchFamily="18" charset="0"/>
              </a:rPr>
              <a:t>Shows why similar products are both imported and exported across countries.</a:t>
            </a:r>
          </a:p>
          <a:p>
            <a:pPr marL="0" indent="0">
              <a:buNone/>
            </a:pPr>
            <a:r>
              <a:rPr lang="en-US" sz="2400" b="1" dirty="0">
                <a:latin typeface="Times New Roman" panose="02020603050405020304" pitchFamily="18" charset="0"/>
                <a:cs typeface="Times New Roman" panose="02020603050405020304" pitchFamily="18" charset="0"/>
              </a:rPr>
              <a:t>7. Supports Globalization Understanding - </a:t>
            </a:r>
            <a:r>
              <a:rPr lang="en-US" sz="2400" dirty="0">
                <a:latin typeface="Times New Roman" panose="02020603050405020304" pitchFamily="18" charset="0"/>
                <a:cs typeface="Times New Roman" panose="02020603050405020304" pitchFamily="18" charset="0"/>
              </a:rPr>
              <a:t>Illustrates how global supply chains emerge as production spreads worldwide.</a:t>
            </a:r>
          </a:p>
          <a:p>
            <a:pPr marL="0" indent="0">
              <a:buNone/>
            </a:pPr>
            <a:r>
              <a:rPr lang="en-US" sz="2400" b="1" dirty="0">
                <a:latin typeface="Times New Roman" panose="02020603050405020304" pitchFamily="18" charset="0"/>
                <a:cs typeface="Times New Roman" panose="02020603050405020304" pitchFamily="18" charset="0"/>
              </a:rPr>
              <a:t>8. Policy Implications - </a:t>
            </a:r>
            <a:r>
              <a:rPr lang="en-US" sz="2400" dirty="0">
                <a:latin typeface="Times New Roman" panose="02020603050405020304" pitchFamily="18" charset="0"/>
                <a:cs typeface="Times New Roman" panose="02020603050405020304" pitchFamily="18" charset="0"/>
              </a:rPr>
              <a:t>Suggests governments should support innovation (introduction stage) and competitiveness (maturity stage).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63887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AF60A-7429-47DB-BCBF-3D1291A98E36}"/>
              </a:ext>
            </a:extLst>
          </p:cNvPr>
          <p:cNvSpPr>
            <a:spLocks noGrp="1"/>
          </p:cNvSpPr>
          <p:nvPr>
            <p:ph type="title"/>
          </p:nvPr>
        </p:nvSpPr>
        <p:spPr>
          <a:xfrm>
            <a:off x="730046" y="1141874"/>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Limitations of IPLC Theory</a:t>
            </a:r>
            <a:br>
              <a:rPr lang="en-US"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B352A92-1574-AC2A-2EFD-6562848CA8CB}"/>
              </a:ext>
            </a:extLst>
          </p:cNvPr>
          <p:cNvSpPr>
            <a:spLocks noGrp="1"/>
          </p:cNvSpPr>
          <p:nvPr>
            <p:ph idx="1"/>
          </p:nvPr>
        </p:nvSpPr>
        <p:spPr>
          <a:xfrm>
            <a:off x="838200" y="1995948"/>
            <a:ext cx="10515600" cy="4601497"/>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Not Applicable to All Products - </a:t>
            </a:r>
            <a:r>
              <a:rPr lang="en-US" sz="2400" dirty="0">
                <a:latin typeface="Times New Roman" panose="02020603050405020304" pitchFamily="18" charset="0"/>
                <a:cs typeface="Times New Roman" panose="02020603050405020304" pitchFamily="18" charset="0"/>
              </a:rPr>
              <a:t>Works mostly for </a:t>
            </a:r>
            <a:r>
              <a:rPr lang="en-US" sz="2400" b="1" dirty="0">
                <a:latin typeface="Times New Roman" panose="02020603050405020304" pitchFamily="18" charset="0"/>
                <a:cs typeface="Times New Roman" panose="02020603050405020304" pitchFamily="18" charset="0"/>
              </a:rPr>
              <a:t>manufactured goods</a:t>
            </a:r>
            <a:r>
              <a:rPr lang="en-US" sz="2400" dirty="0">
                <a:latin typeface="Times New Roman" panose="02020603050405020304" pitchFamily="18" charset="0"/>
                <a:cs typeface="Times New Roman" panose="02020603050405020304" pitchFamily="18" charset="0"/>
              </a:rPr>
              <a:t>, not for:</a:t>
            </a:r>
          </a:p>
          <a:p>
            <a:pPr lvl="1"/>
            <a:r>
              <a:rPr lang="en-US" dirty="0">
                <a:latin typeface="Times New Roman" panose="02020603050405020304" pitchFamily="18" charset="0"/>
                <a:cs typeface="Times New Roman" panose="02020603050405020304" pitchFamily="18" charset="0"/>
              </a:rPr>
              <a:t>Agricultural products</a:t>
            </a:r>
          </a:p>
          <a:p>
            <a:pPr lvl="1"/>
            <a:r>
              <a:rPr lang="en-US" dirty="0">
                <a:latin typeface="Times New Roman" panose="02020603050405020304" pitchFamily="18" charset="0"/>
                <a:cs typeface="Times New Roman" panose="02020603050405020304" pitchFamily="18" charset="0"/>
              </a:rPr>
              <a:t>Services</a:t>
            </a:r>
          </a:p>
          <a:p>
            <a:pPr lvl="1"/>
            <a:r>
              <a:rPr lang="en-US" dirty="0">
                <a:latin typeface="Times New Roman" panose="02020603050405020304" pitchFamily="18" charset="0"/>
                <a:cs typeface="Times New Roman" panose="02020603050405020304" pitchFamily="18" charset="0"/>
              </a:rPr>
              <a:t>Digital products (apps, software)</a:t>
            </a:r>
          </a:p>
          <a:p>
            <a:pPr marL="0" indent="0">
              <a:buNone/>
            </a:pPr>
            <a:r>
              <a:rPr lang="en-US" sz="2400" b="1" dirty="0">
                <a:latin typeface="Times New Roman" panose="02020603050405020304" pitchFamily="18" charset="0"/>
                <a:cs typeface="Times New Roman" panose="02020603050405020304" pitchFamily="18" charset="0"/>
              </a:rPr>
              <a:t>2. Assumes Innovation Only in Developed Countries - </a:t>
            </a:r>
            <a:r>
              <a:rPr lang="en-US" sz="2400" dirty="0">
                <a:latin typeface="Times New Roman" panose="02020603050405020304" pitchFamily="18" charset="0"/>
                <a:cs typeface="Times New Roman" panose="02020603050405020304" pitchFamily="18" charset="0"/>
              </a:rPr>
              <a:t>Today many innovations come from </a:t>
            </a:r>
            <a:r>
              <a:rPr lang="en-US" sz="2400" b="1" dirty="0">
                <a:latin typeface="Times New Roman" panose="02020603050405020304" pitchFamily="18" charset="0"/>
                <a:cs typeface="Times New Roman" panose="02020603050405020304" pitchFamily="18" charset="0"/>
              </a:rPr>
              <a:t>developing countries</a:t>
            </a:r>
            <a:r>
              <a:rPr lang="en-US" sz="2400" dirty="0">
                <a:latin typeface="Times New Roman" panose="02020603050405020304" pitchFamily="18" charset="0"/>
                <a:cs typeface="Times New Roman" panose="02020603050405020304" pitchFamily="18" charset="0"/>
              </a:rPr>
              <a:t> (e.g., India, China), which contradicts the model.</a:t>
            </a:r>
          </a:p>
          <a:p>
            <a:pPr marL="0" indent="0">
              <a:buNone/>
            </a:pPr>
            <a:r>
              <a:rPr lang="en-US" sz="2400" b="1" dirty="0">
                <a:latin typeface="Times New Roman" panose="02020603050405020304" pitchFamily="18" charset="0"/>
                <a:cs typeface="Times New Roman" panose="02020603050405020304" pitchFamily="18" charset="0"/>
              </a:rPr>
              <a:t>3. Ignores Rapid Technology Transfer - </a:t>
            </a:r>
            <a:r>
              <a:rPr lang="en-US" sz="2400" dirty="0">
                <a:latin typeface="Times New Roman" panose="02020603050405020304" pitchFamily="18" charset="0"/>
                <a:cs typeface="Times New Roman" panose="02020603050405020304" pitchFamily="18" charset="0"/>
              </a:rPr>
              <a:t>Modern communication reduces the time gap between stages, making the life cycle shorter.</a:t>
            </a:r>
          </a:p>
          <a:p>
            <a:pPr marL="0" indent="0">
              <a:buNone/>
            </a:pPr>
            <a:r>
              <a:rPr lang="en-US" sz="2400" b="1" dirty="0">
                <a:latin typeface="Times New Roman" panose="02020603050405020304" pitchFamily="18" charset="0"/>
                <a:cs typeface="Times New Roman" panose="02020603050405020304" pitchFamily="18" charset="0"/>
              </a:rPr>
              <a:t>4. Overlooks Multinational Companies’ Role - </a:t>
            </a:r>
            <a:r>
              <a:rPr lang="en-US" sz="2400" dirty="0">
                <a:latin typeface="Times New Roman" panose="02020603050405020304" pitchFamily="18" charset="0"/>
                <a:cs typeface="Times New Roman" panose="02020603050405020304" pitchFamily="18" charset="0"/>
              </a:rPr>
              <a:t>MNCs often set up production abroad </a:t>
            </a:r>
            <a:r>
              <a:rPr lang="en-US" sz="2400" b="1" dirty="0">
                <a:latin typeface="Times New Roman" panose="02020603050405020304" pitchFamily="18" charset="0"/>
                <a:cs typeface="Times New Roman" panose="02020603050405020304" pitchFamily="18" charset="0"/>
              </a:rPr>
              <a:t>immediately</a:t>
            </a:r>
            <a:r>
              <a:rPr lang="en-US" sz="2400" dirty="0">
                <a:latin typeface="Times New Roman" panose="02020603050405020304" pitchFamily="18" charset="0"/>
                <a:cs typeface="Times New Roman" panose="02020603050405020304" pitchFamily="18" charset="0"/>
              </a:rPr>
              <a:t> (no clear introduction/ growth stage separation).</a:t>
            </a:r>
          </a:p>
          <a:p>
            <a:pPr marL="0" indent="0">
              <a:buNone/>
            </a:pPr>
            <a:r>
              <a:rPr lang="en-US" sz="2400" b="1" dirty="0">
                <a:latin typeface="Times New Roman" panose="02020603050405020304" pitchFamily="18" charset="0"/>
                <a:cs typeface="Times New Roman" panose="02020603050405020304" pitchFamily="18" charset="0"/>
              </a:rPr>
              <a:t>5. Assumes Predictable and Linear Stages - </a:t>
            </a:r>
            <a:r>
              <a:rPr lang="en-US" sz="2400" dirty="0">
                <a:latin typeface="Times New Roman" panose="02020603050405020304" pitchFamily="18" charset="0"/>
                <a:cs typeface="Times New Roman" panose="02020603050405020304" pitchFamily="18" charset="0"/>
              </a:rPr>
              <a:t>Real product cycles are not always smooth—some skip stages or decline suddenly.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12621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0038AE-7E30-1700-896D-1706BCE2810D}"/>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6. Does Not Match Modern Trade Patterns - </a:t>
            </a:r>
            <a:r>
              <a:rPr lang="en-US" sz="2400" dirty="0">
                <a:latin typeface="Times New Roman" panose="02020603050405020304" pitchFamily="18" charset="0"/>
                <a:cs typeface="Times New Roman" panose="02020603050405020304" pitchFamily="18" charset="0"/>
              </a:rPr>
              <a:t>Global production networks mean that:</a:t>
            </a:r>
          </a:p>
          <a:p>
            <a:pPr lvl="1"/>
            <a:r>
              <a:rPr lang="en-US" dirty="0">
                <a:latin typeface="Times New Roman" panose="02020603050405020304" pitchFamily="18" charset="0"/>
                <a:cs typeface="Times New Roman" panose="02020603050405020304" pitchFamily="18" charset="0"/>
              </a:rPr>
              <a:t>Design may be in one country</a:t>
            </a:r>
          </a:p>
          <a:p>
            <a:pPr lvl="1"/>
            <a:r>
              <a:rPr lang="en-US" dirty="0">
                <a:latin typeface="Times New Roman" panose="02020603050405020304" pitchFamily="18" charset="0"/>
                <a:cs typeface="Times New Roman" panose="02020603050405020304" pitchFamily="18" charset="0"/>
              </a:rPr>
              <a:t>Components in another</a:t>
            </a:r>
          </a:p>
          <a:p>
            <a:pPr lvl="1"/>
            <a:r>
              <a:rPr lang="en-US" dirty="0">
                <a:latin typeface="Times New Roman" panose="02020603050405020304" pitchFamily="18" charset="0"/>
                <a:cs typeface="Times New Roman" panose="02020603050405020304" pitchFamily="18" charset="0"/>
              </a:rPr>
              <a:t>Assembly in another</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This does not fit the simple stage-by-stage model.</a:t>
            </a:r>
          </a:p>
          <a:p>
            <a:pPr marL="0" indent="0">
              <a:buNone/>
            </a:pPr>
            <a:r>
              <a:rPr lang="en-US" sz="2400" b="1" dirty="0">
                <a:latin typeface="Times New Roman" panose="02020603050405020304" pitchFamily="18" charset="0"/>
                <a:cs typeface="Times New Roman" panose="02020603050405020304" pitchFamily="18" charset="0"/>
              </a:rPr>
              <a:t>7. Declining Relevance Due to Globalization - </a:t>
            </a:r>
            <a:r>
              <a:rPr lang="en-US" sz="2400" dirty="0">
                <a:latin typeface="Times New Roman" panose="02020603050405020304" pitchFamily="18" charset="0"/>
                <a:cs typeface="Times New Roman" panose="02020603050405020304" pitchFamily="18" charset="0"/>
              </a:rPr>
              <a:t>Faster global diffusion of technology reduces the importance of location-based production.</a:t>
            </a:r>
          </a:p>
          <a:p>
            <a:pPr marL="0" indent="0">
              <a:buNone/>
            </a:pPr>
            <a:r>
              <a:rPr lang="en-US" sz="2400" b="1" dirty="0">
                <a:latin typeface="Times New Roman" panose="02020603050405020304" pitchFamily="18" charset="0"/>
                <a:cs typeface="Times New Roman" panose="02020603050405020304" pitchFamily="18" charset="0"/>
              </a:rPr>
              <a:t>8. High-Tech Products Don’t Follow IPLC - </a:t>
            </a:r>
            <a:r>
              <a:rPr lang="en-US" sz="2400" dirty="0">
                <a:latin typeface="Times New Roman" panose="02020603050405020304" pitchFamily="18" charset="0"/>
                <a:cs typeface="Times New Roman" panose="02020603050405020304" pitchFamily="18" charset="0"/>
              </a:rPr>
              <a:t>Products like smartphones or software evolve too fast to fit the cycle.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11965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F8332-FA57-58C7-440C-BC3D33325352}"/>
              </a:ext>
            </a:extLst>
          </p:cNvPr>
          <p:cNvSpPr>
            <a:spLocks noGrp="1"/>
          </p:cNvSpPr>
          <p:nvPr>
            <p:ph type="ctrTitle"/>
          </p:nvPr>
        </p:nvSpPr>
        <p:spPr>
          <a:xfrm>
            <a:off x="1523999" y="1002890"/>
            <a:ext cx="9144000" cy="2091814"/>
          </a:xfrm>
        </p:spPr>
        <p:txBody>
          <a:bodyPr>
            <a:normAutofit/>
          </a:bodyPr>
          <a:lstStyle/>
          <a:p>
            <a:r>
              <a:rPr lang="en-IN" sz="4000" b="1" dirty="0">
                <a:latin typeface="Times New Roman" panose="02020603050405020304" pitchFamily="18" charset="0"/>
                <a:cs typeface="Times New Roman" panose="02020603050405020304" pitchFamily="18" charset="0"/>
              </a:rPr>
              <a:t>Porter’s National Competitive Advantage Theory</a:t>
            </a:r>
            <a:br>
              <a:rPr lang="en-IN" sz="4000" b="1" dirty="0">
                <a:latin typeface="Times New Roman" panose="02020603050405020304" pitchFamily="18" charset="0"/>
                <a:cs typeface="Times New Roman" panose="02020603050405020304" pitchFamily="18" charset="0"/>
              </a:rPr>
            </a:br>
            <a:endParaRPr lang="en-IN" sz="4000" b="1" dirty="0"/>
          </a:p>
        </p:txBody>
      </p:sp>
      <p:pic>
        <p:nvPicPr>
          <p:cNvPr id="5" name="Picture 4">
            <a:extLst>
              <a:ext uri="{FF2B5EF4-FFF2-40B4-BE49-F238E27FC236}">
                <a16:creationId xmlns:a16="http://schemas.microsoft.com/office/drawing/2014/main" id="{8A58F32E-AC97-D5D5-F228-EDAD4E2F7260}"/>
              </a:ext>
            </a:extLst>
          </p:cNvPr>
          <p:cNvPicPr>
            <a:picLocks noChangeAspect="1"/>
          </p:cNvPicPr>
          <p:nvPr/>
        </p:nvPicPr>
        <p:blipFill>
          <a:blip r:embed="rId2"/>
          <a:stretch>
            <a:fillRect/>
          </a:stretch>
        </p:blipFill>
        <p:spPr>
          <a:xfrm>
            <a:off x="2718915" y="2757948"/>
            <a:ext cx="6754168" cy="3642852"/>
          </a:xfrm>
          <a:prstGeom prst="rect">
            <a:avLst/>
          </a:prstGeom>
        </p:spPr>
      </p:pic>
    </p:spTree>
    <p:extLst>
      <p:ext uri="{BB962C8B-B14F-4D97-AF65-F5344CB8AC3E}">
        <p14:creationId xmlns:p14="http://schemas.microsoft.com/office/powerpoint/2010/main" val="25500813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2A61-9D0D-EB29-1860-0C8D26CFB862}"/>
              </a:ext>
            </a:extLst>
          </p:cNvPr>
          <p:cNvSpPr>
            <a:spLocks noGrp="1"/>
          </p:cNvSpPr>
          <p:nvPr>
            <p:ph type="title"/>
          </p:nvPr>
        </p:nvSpPr>
        <p:spPr>
          <a:xfrm>
            <a:off x="838200" y="778079"/>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Four Determinants of Competitive Advantage</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AB8D30E-2320-3623-D7DF-77B2BA913ED7}"/>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Factor Conditions - </a:t>
            </a:r>
            <a:r>
              <a:rPr lang="en-US" sz="2400" dirty="0">
                <a:latin typeface="Times New Roman" panose="02020603050405020304" pitchFamily="18" charset="0"/>
                <a:cs typeface="Times New Roman" panose="02020603050405020304" pitchFamily="18" charset="0"/>
              </a:rPr>
              <a:t>These are a country's resources required for production:</a:t>
            </a:r>
          </a:p>
          <a:p>
            <a:r>
              <a:rPr lang="en-US" sz="2400" dirty="0">
                <a:latin typeface="Times New Roman" panose="02020603050405020304" pitchFamily="18" charset="0"/>
                <a:cs typeface="Times New Roman" panose="02020603050405020304" pitchFamily="18" charset="0"/>
              </a:rPr>
              <a:t>Skilled labour</a:t>
            </a:r>
          </a:p>
          <a:p>
            <a:r>
              <a:rPr lang="en-US" sz="2400" dirty="0">
                <a:latin typeface="Times New Roman" panose="02020603050405020304" pitchFamily="18" charset="0"/>
                <a:cs typeface="Times New Roman" panose="02020603050405020304" pitchFamily="18" charset="0"/>
              </a:rPr>
              <a:t>Infrastructure</a:t>
            </a:r>
          </a:p>
          <a:p>
            <a:r>
              <a:rPr lang="en-US" sz="2400" dirty="0">
                <a:latin typeface="Times New Roman" panose="02020603050405020304" pitchFamily="18" charset="0"/>
                <a:cs typeface="Times New Roman" panose="02020603050405020304" pitchFamily="18" charset="0"/>
              </a:rPr>
              <a:t>Technology</a:t>
            </a:r>
          </a:p>
          <a:p>
            <a:r>
              <a:rPr lang="en-US" sz="2400" dirty="0">
                <a:latin typeface="Times New Roman" panose="02020603050405020304" pitchFamily="18" charset="0"/>
                <a:cs typeface="Times New Roman" panose="02020603050405020304" pitchFamily="18" charset="0"/>
              </a:rPr>
              <a:t>Capital</a:t>
            </a:r>
          </a:p>
          <a:p>
            <a:r>
              <a:rPr lang="en-US" sz="2400" dirty="0">
                <a:latin typeface="Times New Roman" panose="02020603050405020304" pitchFamily="18" charset="0"/>
                <a:cs typeface="Times New Roman" panose="02020603050405020304" pitchFamily="18" charset="0"/>
              </a:rPr>
              <a:t>Natural resources</a:t>
            </a:r>
          </a:p>
          <a:p>
            <a:r>
              <a:rPr lang="en-US" sz="2400" dirty="0">
                <a:latin typeface="Times New Roman" panose="02020603050405020304" pitchFamily="18" charset="0"/>
                <a:cs typeface="Times New Roman" panose="02020603050405020304" pitchFamily="18" charset="0"/>
              </a:rPr>
              <a:t>Porter emphasized created factors (skills, technology, innovation) more than basic factors (land, raw materials).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Countries become competitive when they create advanced factors through education, research, and innovation.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231686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054912-6B5C-0610-CA80-F39E72DD5CA5}"/>
              </a:ext>
            </a:extLst>
          </p:cNvPr>
          <p:cNvSpPr>
            <a:spLocks noGrp="1"/>
          </p:cNvSpPr>
          <p:nvPr>
            <p:ph idx="1"/>
          </p:nvPr>
        </p:nvSpPr>
        <p:spPr>
          <a:xfrm>
            <a:off x="838200" y="1347020"/>
            <a:ext cx="10515600" cy="5437238"/>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2) Demand Conditions - </a:t>
            </a:r>
            <a:r>
              <a:rPr lang="en-US" sz="2400" dirty="0">
                <a:latin typeface="Times New Roman" panose="02020603050405020304" pitchFamily="18" charset="0"/>
                <a:cs typeface="Times New Roman" panose="02020603050405020304" pitchFamily="18" charset="0"/>
              </a:rPr>
              <a:t>Refers to the domestic demand for a product. A country gains advantage when:</a:t>
            </a:r>
          </a:p>
          <a:p>
            <a:r>
              <a:rPr lang="en-US" sz="2400" dirty="0">
                <a:latin typeface="Times New Roman" panose="02020603050405020304" pitchFamily="18" charset="0"/>
                <a:cs typeface="Times New Roman" panose="02020603050405020304" pitchFamily="18" charset="0"/>
              </a:rPr>
              <a:t>Local customers are demanding</a:t>
            </a:r>
          </a:p>
          <a:p>
            <a:r>
              <a:rPr lang="en-US" sz="2400" dirty="0">
                <a:latin typeface="Times New Roman" panose="02020603050405020304" pitchFamily="18" charset="0"/>
                <a:cs typeface="Times New Roman" panose="02020603050405020304" pitchFamily="18" charset="0"/>
              </a:rPr>
              <a:t>Market prefers high-quality and innovative products</a:t>
            </a:r>
          </a:p>
          <a:p>
            <a:r>
              <a:rPr lang="en-US" sz="2400" dirty="0">
                <a:latin typeface="Times New Roman" panose="02020603050405020304" pitchFamily="18" charset="0"/>
                <a:cs typeface="Times New Roman" panose="02020603050405020304" pitchFamily="18" charset="0"/>
              </a:rPr>
              <a:t>There is a large, sophisticated demand base</a:t>
            </a:r>
          </a:p>
          <a:p>
            <a:r>
              <a:rPr lang="en-US" sz="2400" dirty="0">
                <a:latin typeface="Times New Roman" panose="02020603050405020304" pitchFamily="18" charset="0"/>
                <a:cs typeface="Times New Roman" panose="02020603050405020304" pitchFamily="18" charset="0"/>
              </a:rPr>
              <a:t>This pushes firms to innovate and stay competitive globally.</a:t>
            </a:r>
          </a:p>
          <a:p>
            <a:pPr marL="0" indent="0">
              <a:buNone/>
            </a:pPr>
            <a:r>
              <a:rPr lang="en-US" sz="2400" b="1" dirty="0">
                <a:latin typeface="Times New Roman" panose="02020603050405020304" pitchFamily="18" charset="0"/>
                <a:cs typeface="Times New Roman" panose="02020603050405020304" pitchFamily="18" charset="0"/>
              </a:rPr>
              <a:t>3) Related and Supporting Industries - </a:t>
            </a:r>
            <a:r>
              <a:rPr lang="en-US" sz="2400" dirty="0">
                <a:latin typeface="Times New Roman" panose="02020603050405020304" pitchFamily="18" charset="0"/>
                <a:cs typeface="Times New Roman" panose="02020603050405020304" pitchFamily="18" charset="0"/>
              </a:rPr>
              <a:t>Industries that supply inputs, technology, raw materials, and services. A competitive supplier industry:</a:t>
            </a:r>
          </a:p>
          <a:p>
            <a:r>
              <a:rPr lang="en-US" sz="2400" dirty="0">
                <a:latin typeface="Times New Roman" panose="02020603050405020304" pitchFamily="18" charset="0"/>
                <a:cs typeface="Times New Roman" panose="02020603050405020304" pitchFamily="18" charset="0"/>
              </a:rPr>
              <a:t>Enhances efficiency</a:t>
            </a:r>
          </a:p>
          <a:p>
            <a:r>
              <a:rPr lang="en-US" sz="2400" dirty="0">
                <a:latin typeface="Times New Roman" panose="02020603050405020304" pitchFamily="18" charset="0"/>
                <a:cs typeface="Times New Roman" panose="02020603050405020304" pitchFamily="18" charset="0"/>
              </a:rPr>
              <a:t>Reduces costs</a:t>
            </a:r>
          </a:p>
          <a:p>
            <a:r>
              <a:rPr lang="en-US" sz="2400" dirty="0">
                <a:latin typeface="Times New Roman" panose="02020603050405020304" pitchFamily="18" charset="0"/>
                <a:cs typeface="Times New Roman" panose="02020603050405020304" pitchFamily="18" charset="0"/>
              </a:rPr>
              <a:t>Improves innovation</a:t>
            </a:r>
          </a:p>
          <a:p>
            <a:r>
              <a:rPr lang="en-US" sz="2400" dirty="0">
                <a:latin typeface="Times New Roman" panose="02020603050405020304" pitchFamily="18" charset="0"/>
                <a:cs typeface="Times New Roman" panose="02020603050405020304" pitchFamily="18" charset="0"/>
              </a:rPr>
              <a:t>Example - Japan’s strong automotive industry is supported by world-class steel, robotics, and electronics industries.</a:t>
            </a:r>
          </a:p>
          <a:p>
            <a:endParaRPr lang="en-US"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83438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1597ACE-F13E-1A28-9B5F-7F774FB9A809}"/>
              </a:ext>
            </a:extLst>
          </p:cNvPr>
          <p:cNvSpPr>
            <a:spLocks noGrp="1"/>
          </p:cNvSpPr>
          <p:nvPr>
            <p:ph idx="1"/>
          </p:nvPr>
        </p:nvSpPr>
        <p:spPr>
          <a:xfrm>
            <a:off x="838200" y="1514168"/>
            <a:ext cx="10515600" cy="4662795"/>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4) Firm Strategy, Structure, and Rivalry - </a:t>
            </a:r>
            <a:r>
              <a:rPr lang="en-US" sz="2400" dirty="0">
                <a:latin typeface="Times New Roman" panose="02020603050405020304" pitchFamily="18" charset="0"/>
                <a:cs typeface="Times New Roman" panose="02020603050405020304" pitchFamily="18" charset="0"/>
              </a:rPr>
              <a:t>The way companies:</a:t>
            </a:r>
          </a:p>
          <a:p>
            <a:r>
              <a:rPr lang="en-US" sz="2400" dirty="0">
                <a:latin typeface="Times New Roman" panose="02020603050405020304" pitchFamily="18" charset="0"/>
                <a:cs typeface="Times New Roman" panose="02020603050405020304" pitchFamily="18" charset="0"/>
              </a:rPr>
              <a:t>Compete</a:t>
            </a:r>
          </a:p>
          <a:p>
            <a:r>
              <a:rPr lang="en-US" sz="2400" dirty="0">
                <a:latin typeface="Times New Roman" panose="02020603050405020304" pitchFamily="18" charset="0"/>
                <a:cs typeface="Times New Roman" panose="02020603050405020304" pitchFamily="18" charset="0"/>
              </a:rPr>
              <a:t>Manage operations</a:t>
            </a:r>
          </a:p>
          <a:p>
            <a:r>
              <a:rPr lang="en-US" sz="2400" dirty="0">
                <a:latin typeface="Times New Roman" panose="02020603050405020304" pitchFamily="18" charset="0"/>
                <a:cs typeface="Times New Roman" panose="02020603050405020304" pitchFamily="18" charset="0"/>
              </a:rPr>
              <a:t>Set goals</a:t>
            </a:r>
          </a:p>
          <a:p>
            <a:r>
              <a:rPr lang="en-US" sz="2400" dirty="0">
                <a:latin typeface="Times New Roman" panose="02020603050405020304" pitchFamily="18" charset="0"/>
                <a:cs typeface="Times New Roman" panose="02020603050405020304" pitchFamily="18" charset="0"/>
              </a:rPr>
              <a:t>Organize teams</a:t>
            </a:r>
          </a:p>
          <a:p>
            <a:r>
              <a:rPr lang="en-US" sz="2400" dirty="0">
                <a:latin typeface="Times New Roman" panose="02020603050405020304" pitchFamily="18" charset="0"/>
                <a:cs typeface="Times New Roman" panose="02020603050405020304" pitchFamily="18" charset="0"/>
              </a:rPr>
              <a:t>Strong local competition forces firms to become more efficient and innovative.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Example - Rivalry among German automotive firms pushes global competitiveness.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48963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916A27-54CD-2F68-6841-B62F90FBA4AB}"/>
              </a:ext>
            </a:extLst>
          </p:cNvPr>
          <p:cNvSpPr>
            <a:spLocks noGrp="1"/>
          </p:cNvSpPr>
          <p:nvPr>
            <p:ph idx="1"/>
          </p:nvPr>
        </p:nvSpPr>
        <p:spPr>
          <a:xfrm>
            <a:off x="838200" y="1356852"/>
            <a:ext cx="10515600" cy="5289754"/>
          </a:xfrm>
        </p:spPr>
        <p:txBody>
          <a:bodyPr>
            <a:normAutofit fontScale="62500" lnSpcReduction="20000"/>
          </a:bodyPr>
          <a:lstStyle/>
          <a:p>
            <a:pPr marL="0" indent="0">
              <a:buNone/>
            </a:pPr>
            <a:r>
              <a:rPr lang="en-US" sz="3200" b="1" dirty="0">
                <a:latin typeface="Times New Roman" panose="02020603050405020304" pitchFamily="18" charset="0"/>
                <a:cs typeface="Times New Roman" panose="02020603050405020304" pitchFamily="18" charset="0"/>
              </a:rPr>
              <a:t>Two Additional Factors</a:t>
            </a:r>
          </a:p>
          <a:p>
            <a:pPr marL="0" indent="0">
              <a:buNone/>
            </a:pPr>
            <a:r>
              <a:rPr lang="en-US" b="1" dirty="0">
                <a:latin typeface="Times New Roman" panose="02020603050405020304" pitchFamily="18" charset="0"/>
                <a:cs typeface="Times New Roman" panose="02020603050405020304" pitchFamily="18" charset="0"/>
              </a:rPr>
              <a:t>5) Government</a:t>
            </a:r>
          </a:p>
          <a:p>
            <a:r>
              <a:rPr lang="en-US" dirty="0">
                <a:latin typeface="Times New Roman" panose="02020603050405020304" pitchFamily="18" charset="0"/>
                <a:cs typeface="Times New Roman" panose="02020603050405020304" pitchFamily="18" charset="0"/>
              </a:rPr>
              <a:t>Government plays a supporting role through:</a:t>
            </a:r>
          </a:p>
          <a:p>
            <a:r>
              <a:rPr lang="en-US" dirty="0">
                <a:latin typeface="Times New Roman" panose="02020603050405020304" pitchFamily="18" charset="0"/>
                <a:cs typeface="Times New Roman" panose="02020603050405020304" pitchFamily="18" charset="0"/>
              </a:rPr>
              <a:t>Regulations</a:t>
            </a:r>
          </a:p>
          <a:p>
            <a:r>
              <a:rPr lang="en-US" dirty="0">
                <a:latin typeface="Times New Roman" panose="02020603050405020304" pitchFamily="18" charset="0"/>
                <a:cs typeface="Times New Roman" panose="02020603050405020304" pitchFamily="18" charset="0"/>
              </a:rPr>
              <a:t>Education policies</a:t>
            </a:r>
          </a:p>
          <a:p>
            <a:r>
              <a:rPr lang="en-US" dirty="0">
                <a:latin typeface="Times New Roman" panose="02020603050405020304" pitchFamily="18" charset="0"/>
                <a:cs typeface="Times New Roman" panose="02020603050405020304" pitchFamily="18" charset="0"/>
              </a:rPr>
              <a:t>Trade policies</a:t>
            </a:r>
          </a:p>
          <a:p>
            <a:r>
              <a:rPr lang="en-US" dirty="0">
                <a:latin typeface="Times New Roman" panose="02020603050405020304" pitchFamily="18" charset="0"/>
                <a:cs typeface="Times New Roman" panose="02020603050405020304" pitchFamily="18" charset="0"/>
              </a:rPr>
              <a:t>Infrastructure development</a:t>
            </a:r>
          </a:p>
          <a:p>
            <a:r>
              <a:rPr lang="en-US" dirty="0">
                <a:latin typeface="Times New Roman" panose="02020603050405020304" pitchFamily="18" charset="0"/>
                <a:cs typeface="Times New Roman" panose="02020603050405020304" pitchFamily="18" charset="0"/>
              </a:rPr>
              <a:t>Tax incentives</a:t>
            </a:r>
          </a:p>
          <a:p>
            <a:r>
              <a:rPr lang="en-US" dirty="0">
                <a:latin typeface="Times New Roman" panose="02020603050405020304" pitchFamily="18" charset="0"/>
                <a:cs typeface="Times New Roman" panose="02020603050405020304" pitchFamily="18" charset="0"/>
              </a:rPr>
              <a:t>Government should encourage competition, not protect inefficiency.</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6) Chance Events</a:t>
            </a:r>
          </a:p>
          <a:p>
            <a:r>
              <a:rPr lang="en-US" dirty="0">
                <a:latin typeface="Times New Roman" panose="02020603050405020304" pitchFamily="18" charset="0"/>
                <a:cs typeface="Times New Roman" panose="02020603050405020304" pitchFamily="18" charset="0"/>
              </a:rPr>
              <a:t>Unpredictable external events:</a:t>
            </a:r>
          </a:p>
          <a:p>
            <a:r>
              <a:rPr lang="en-US" dirty="0">
                <a:latin typeface="Times New Roman" panose="02020603050405020304" pitchFamily="18" charset="0"/>
                <a:cs typeface="Times New Roman" panose="02020603050405020304" pitchFamily="18" charset="0"/>
              </a:rPr>
              <a:t>Wars</a:t>
            </a:r>
          </a:p>
          <a:p>
            <a:r>
              <a:rPr lang="en-US" dirty="0">
                <a:latin typeface="Times New Roman" panose="02020603050405020304" pitchFamily="18" charset="0"/>
                <a:cs typeface="Times New Roman" panose="02020603050405020304" pitchFamily="18" charset="0"/>
              </a:rPr>
              <a:t>Technological breakthroughs</a:t>
            </a:r>
          </a:p>
          <a:p>
            <a:r>
              <a:rPr lang="en-US" dirty="0">
                <a:latin typeface="Times New Roman" panose="02020603050405020304" pitchFamily="18" charset="0"/>
                <a:cs typeface="Times New Roman" panose="02020603050405020304" pitchFamily="18" charset="0"/>
              </a:rPr>
              <a:t>Natural disasters</a:t>
            </a:r>
          </a:p>
          <a:p>
            <a:r>
              <a:rPr lang="en-US" dirty="0">
                <a:latin typeface="Times New Roman" panose="02020603050405020304" pitchFamily="18" charset="0"/>
                <a:cs typeface="Times New Roman" panose="02020603050405020304" pitchFamily="18" charset="0"/>
              </a:rPr>
              <a:t>Sudden shifts in demand</a:t>
            </a:r>
          </a:p>
          <a:p>
            <a:r>
              <a:rPr lang="en-US" dirty="0">
                <a:latin typeface="Times New Roman" panose="02020603050405020304" pitchFamily="18" charset="0"/>
                <a:cs typeface="Times New Roman" panose="02020603050405020304" pitchFamily="18" charset="0"/>
              </a:rPr>
              <a:t>These can reshape competitive positions.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28948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26F83-2E33-DDF9-AD9E-174679C18C19}"/>
              </a:ext>
            </a:extLst>
          </p:cNvPr>
          <p:cNvSpPr>
            <a:spLocks noGrp="1"/>
          </p:cNvSpPr>
          <p:nvPr>
            <p:ph type="title"/>
          </p:nvPr>
        </p:nvSpPr>
        <p:spPr>
          <a:xfrm>
            <a:off x="838198" y="994389"/>
            <a:ext cx="10515600" cy="1325563"/>
          </a:xfrm>
        </p:spPr>
        <p:txBody>
          <a:bodyPr/>
          <a:lstStyle/>
          <a:p>
            <a:r>
              <a:rPr lang="en-IN" b="1" dirty="0">
                <a:latin typeface="Times New Roman" panose="02020603050405020304" pitchFamily="18" charset="0"/>
                <a:cs typeface="Times New Roman" panose="02020603050405020304" pitchFamily="18" charset="0"/>
              </a:rPr>
              <a:t>Additional Factors</a:t>
            </a:r>
          </a:p>
        </p:txBody>
      </p:sp>
      <p:pic>
        <p:nvPicPr>
          <p:cNvPr id="5" name="Content Placeholder 4">
            <a:extLst>
              <a:ext uri="{FF2B5EF4-FFF2-40B4-BE49-F238E27FC236}">
                <a16:creationId xmlns:a16="http://schemas.microsoft.com/office/drawing/2014/main" id="{CDF1B86D-5069-52C2-2FBD-1F10CF0431E8}"/>
              </a:ext>
            </a:extLst>
          </p:cNvPr>
          <p:cNvPicPr>
            <a:picLocks noGrp="1" noChangeAspect="1"/>
          </p:cNvPicPr>
          <p:nvPr>
            <p:ph idx="1"/>
          </p:nvPr>
        </p:nvPicPr>
        <p:blipFill>
          <a:blip r:embed="rId2"/>
          <a:stretch>
            <a:fillRect/>
          </a:stretch>
        </p:blipFill>
        <p:spPr>
          <a:xfrm>
            <a:off x="2277656" y="2152804"/>
            <a:ext cx="7636685" cy="4351338"/>
          </a:xfrm>
          <a:prstGeom prst="rect">
            <a:avLst/>
          </a:prstGeom>
        </p:spPr>
      </p:pic>
    </p:spTree>
    <p:extLst>
      <p:ext uri="{BB962C8B-B14F-4D97-AF65-F5344CB8AC3E}">
        <p14:creationId xmlns:p14="http://schemas.microsoft.com/office/powerpoint/2010/main" val="3765917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38CF3-51AA-AA55-5813-F35A7BA10566}"/>
              </a:ext>
            </a:extLst>
          </p:cNvPr>
          <p:cNvSpPr>
            <a:spLocks noGrp="1"/>
          </p:cNvSpPr>
          <p:nvPr>
            <p:ph type="ctrTitle"/>
          </p:nvPr>
        </p:nvSpPr>
        <p:spPr>
          <a:xfrm>
            <a:off x="1317522" y="925717"/>
            <a:ext cx="9144000" cy="1198051"/>
          </a:xfrm>
        </p:spPr>
        <p:txBody>
          <a:bodyPr/>
          <a:lstStyle/>
          <a:p>
            <a:r>
              <a:rPr lang="en-IN" b="1" dirty="0">
                <a:latin typeface="Times New Roman" panose="02020603050405020304" pitchFamily="18" charset="0"/>
                <a:cs typeface="Times New Roman" panose="02020603050405020304" pitchFamily="18" charset="0"/>
              </a:rPr>
              <a:t>Mercantilism Theory</a:t>
            </a:r>
            <a:endParaRPr lang="en-IN" dirty="0"/>
          </a:p>
        </p:txBody>
      </p:sp>
      <p:pic>
        <p:nvPicPr>
          <p:cNvPr id="6" name="Picture 5">
            <a:extLst>
              <a:ext uri="{FF2B5EF4-FFF2-40B4-BE49-F238E27FC236}">
                <a16:creationId xmlns:a16="http://schemas.microsoft.com/office/drawing/2014/main" id="{AAAEA82E-D012-22A2-EB09-97DB7618E731}"/>
              </a:ext>
            </a:extLst>
          </p:cNvPr>
          <p:cNvPicPr>
            <a:picLocks noChangeAspect="1"/>
          </p:cNvPicPr>
          <p:nvPr/>
        </p:nvPicPr>
        <p:blipFill>
          <a:blip r:embed="rId2"/>
          <a:stretch>
            <a:fillRect/>
          </a:stretch>
        </p:blipFill>
        <p:spPr>
          <a:xfrm>
            <a:off x="2939845" y="2123768"/>
            <a:ext cx="5391902" cy="4134427"/>
          </a:xfrm>
          <a:prstGeom prst="rect">
            <a:avLst/>
          </a:prstGeom>
        </p:spPr>
      </p:pic>
    </p:spTree>
    <p:extLst>
      <p:ext uri="{BB962C8B-B14F-4D97-AF65-F5344CB8AC3E}">
        <p14:creationId xmlns:p14="http://schemas.microsoft.com/office/powerpoint/2010/main" val="11068290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B5C4E-F795-A1BE-C1CD-3F04C2B3103F}"/>
              </a:ext>
            </a:extLst>
          </p:cNvPr>
          <p:cNvSpPr>
            <a:spLocks noGrp="1"/>
          </p:cNvSpPr>
          <p:nvPr>
            <p:ph type="title"/>
          </p:nvPr>
        </p:nvSpPr>
        <p:spPr>
          <a:xfrm>
            <a:off x="838200" y="1004222"/>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Importance of Porter’s Diamond Model</a:t>
            </a:r>
            <a:br>
              <a:rPr lang="en-US"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86D03BC-9D0E-7617-0015-59F5E8049329}"/>
              </a:ext>
            </a:extLst>
          </p:cNvPr>
          <p:cNvSpPr>
            <a:spLocks noGrp="1"/>
          </p:cNvSpPr>
          <p:nvPr>
            <p:ph idx="1"/>
          </p:nvPr>
        </p:nvSpPr>
        <p:spPr>
          <a:xfrm>
            <a:off x="838200" y="1825625"/>
            <a:ext cx="10515600" cy="4840646"/>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1. Explains Why Some Nations Excel in Certain Industries - </a:t>
            </a:r>
            <a:r>
              <a:rPr lang="en-US" sz="2400" dirty="0">
                <a:latin typeface="Times New Roman" panose="02020603050405020304" pitchFamily="18" charset="0"/>
                <a:cs typeface="Times New Roman" panose="02020603050405020304" pitchFamily="18" charset="0"/>
              </a:rPr>
              <a:t>It gives a clear framework to understand why countries dominate specific sectors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(e.g., Japan – automobiles, Switzerland – watches, India – IT).</a:t>
            </a:r>
          </a:p>
          <a:p>
            <a:pPr marL="0" indent="0">
              <a:buNone/>
            </a:pPr>
            <a:r>
              <a:rPr lang="en-US" sz="2400" b="1" dirty="0">
                <a:latin typeface="Times New Roman" panose="02020603050405020304" pitchFamily="18" charset="0"/>
                <a:cs typeface="Times New Roman" panose="02020603050405020304" pitchFamily="18" charset="0"/>
              </a:rPr>
              <a:t>2. Focuses on Innovation and Productivity - </a:t>
            </a:r>
            <a:r>
              <a:rPr lang="en-US" sz="2400" dirty="0">
                <a:latin typeface="Times New Roman" panose="02020603050405020304" pitchFamily="18" charset="0"/>
                <a:cs typeface="Times New Roman" panose="02020603050405020304" pitchFamily="18" charset="0"/>
              </a:rPr>
              <a:t>Highlights that competitive advantage comes from innovation, skills, and technology, not just natural resources.</a:t>
            </a:r>
          </a:p>
          <a:p>
            <a:pPr marL="0" indent="0">
              <a:buNone/>
            </a:pPr>
            <a:r>
              <a:rPr lang="en-US" sz="2400" b="1" dirty="0">
                <a:latin typeface="Times New Roman" panose="02020603050405020304" pitchFamily="18" charset="0"/>
                <a:cs typeface="Times New Roman" panose="02020603050405020304" pitchFamily="18" charset="0"/>
              </a:rPr>
              <a:t>3. </a:t>
            </a:r>
            <a:r>
              <a:rPr lang="en-US" sz="2400" b="1" dirty="0" err="1">
                <a:latin typeface="Times New Roman" panose="02020603050405020304" pitchFamily="18" charset="0"/>
                <a:cs typeface="Times New Roman" panose="02020603050405020304" pitchFamily="18" charset="0"/>
              </a:rPr>
              <a:t>Emphasises</a:t>
            </a:r>
            <a:r>
              <a:rPr lang="en-US" sz="2400" b="1" dirty="0">
                <a:latin typeface="Times New Roman" panose="02020603050405020304" pitchFamily="18" charset="0"/>
                <a:cs typeface="Times New Roman" panose="02020603050405020304" pitchFamily="18" charset="0"/>
              </a:rPr>
              <a:t> Role of Domestic Competition</a:t>
            </a:r>
          </a:p>
          <a:p>
            <a:r>
              <a:rPr lang="en-US" sz="2400" dirty="0">
                <a:latin typeface="Times New Roman" panose="02020603050405020304" pitchFamily="18" charset="0"/>
                <a:cs typeface="Times New Roman" panose="02020603050405020304" pitchFamily="18" charset="0"/>
              </a:rPr>
              <a:t>Local rivalry forces firms to:</a:t>
            </a:r>
          </a:p>
          <a:p>
            <a:r>
              <a:rPr lang="en-US" sz="2400" dirty="0">
                <a:latin typeface="Times New Roman" panose="02020603050405020304" pitchFamily="18" charset="0"/>
                <a:cs typeface="Times New Roman" panose="02020603050405020304" pitchFamily="18" charset="0"/>
              </a:rPr>
              <a:t>Improve quality</a:t>
            </a:r>
          </a:p>
          <a:p>
            <a:r>
              <a:rPr lang="en-US" sz="2400" dirty="0">
                <a:latin typeface="Times New Roman" panose="02020603050405020304" pitchFamily="18" charset="0"/>
                <a:cs typeface="Times New Roman" panose="02020603050405020304" pitchFamily="18" charset="0"/>
              </a:rPr>
              <a:t>Reduce costs</a:t>
            </a:r>
          </a:p>
          <a:p>
            <a:r>
              <a:rPr lang="en-US" sz="2400" dirty="0">
                <a:latin typeface="Times New Roman" panose="02020603050405020304" pitchFamily="18" charset="0"/>
                <a:cs typeface="Times New Roman" panose="02020603050405020304" pitchFamily="18" charset="0"/>
              </a:rPr>
              <a:t>Innovate faster</a:t>
            </a:r>
          </a:p>
          <a:p>
            <a:r>
              <a:rPr lang="en-US" sz="2400" dirty="0">
                <a:latin typeface="Times New Roman" panose="02020603050405020304" pitchFamily="18" charset="0"/>
                <a:cs typeface="Times New Roman" panose="02020603050405020304" pitchFamily="18" charset="0"/>
              </a:rPr>
              <a:t>This strengthens international competitiveness.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815359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39BE02-7912-4B60-21EC-E8D5762122F5}"/>
              </a:ext>
            </a:extLst>
          </p:cNvPr>
          <p:cNvSpPr>
            <a:spLocks noGrp="1"/>
          </p:cNvSpPr>
          <p:nvPr>
            <p:ph idx="1"/>
          </p:nvPr>
        </p:nvSpPr>
        <p:spPr>
          <a:xfrm>
            <a:off x="838200" y="1317523"/>
            <a:ext cx="10515600" cy="5270090"/>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5. Useful for Government Policy Making - </a:t>
            </a:r>
            <a:r>
              <a:rPr lang="en-US" dirty="0">
                <a:latin typeface="Times New Roman" panose="02020603050405020304" pitchFamily="18" charset="0"/>
                <a:cs typeface="Times New Roman" panose="02020603050405020304" pitchFamily="18" charset="0"/>
              </a:rPr>
              <a:t>Helps governments frame policies on:</a:t>
            </a:r>
          </a:p>
          <a:p>
            <a:r>
              <a:rPr lang="en-US" dirty="0">
                <a:latin typeface="Times New Roman" panose="02020603050405020304" pitchFamily="18" charset="0"/>
                <a:cs typeface="Times New Roman" panose="02020603050405020304" pitchFamily="18" charset="0"/>
              </a:rPr>
              <a:t>Education</a:t>
            </a:r>
          </a:p>
          <a:p>
            <a:r>
              <a:rPr lang="en-US" dirty="0">
                <a:latin typeface="Times New Roman" panose="02020603050405020304" pitchFamily="18" charset="0"/>
                <a:cs typeface="Times New Roman" panose="02020603050405020304" pitchFamily="18" charset="0"/>
              </a:rPr>
              <a:t>Infrastructure</a:t>
            </a:r>
          </a:p>
          <a:p>
            <a:r>
              <a:rPr lang="en-US" dirty="0">
                <a:latin typeface="Times New Roman" panose="02020603050405020304" pitchFamily="18" charset="0"/>
                <a:cs typeface="Times New Roman" panose="02020603050405020304" pitchFamily="18" charset="0"/>
              </a:rPr>
              <a:t>R&amp;D</a:t>
            </a:r>
          </a:p>
          <a:p>
            <a:r>
              <a:rPr lang="en-US" dirty="0">
                <a:latin typeface="Times New Roman" panose="02020603050405020304" pitchFamily="18" charset="0"/>
                <a:cs typeface="Times New Roman" panose="02020603050405020304" pitchFamily="18" charset="0"/>
              </a:rPr>
              <a:t>Trade</a:t>
            </a:r>
          </a:p>
          <a:p>
            <a:r>
              <a:rPr lang="en-US" dirty="0">
                <a:latin typeface="Times New Roman" panose="02020603050405020304" pitchFamily="18" charset="0"/>
                <a:cs typeface="Times New Roman" panose="02020603050405020304" pitchFamily="18" charset="0"/>
              </a:rPr>
              <a:t>to boost national competitiveness.</a:t>
            </a:r>
          </a:p>
          <a:p>
            <a:r>
              <a:rPr lang="en-US" b="1" dirty="0">
                <a:latin typeface="Times New Roman" panose="02020603050405020304" pitchFamily="18" charset="0"/>
                <a:cs typeface="Times New Roman" panose="02020603050405020304" pitchFamily="18" charset="0"/>
              </a:rPr>
              <a:t>6. Encourages Long-term Strategic Thinking - </a:t>
            </a:r>
            <a:r>
              <a:rPr lang="en-US" dirty="0">
                <a:latin typeface="Times New Roman" panose="02020603050405020304" pitchFamily="18" charset="0"/>
                <a:cs typeface="Times New Roman" panose="02020603050405020304" pitchFamily="18" charset="0"/>
              </a:rPr>
              <a:t>Firms understand which factors (demand, resources, rivalry) they need to strengthen for sustainable advantage.</a:t>
            </a:r>
          </a:p>
          <a:p>
            <a:pPr marL="0" indent="0">
              <a:buNone/>
            </a:pPr>
            <a:r>
              <a:rPr lang="en-US" b="1" dirty="0">
                <a:latin typeface="Times New Roman" panose="02020603050405020304" pitchFamily="18" charset="0"/>
                <a:cs typeface="Times New Roman" panose="02020603050405020304" pitchFamily="18" charset="0"/>
              </a:rPr>
              <a:t>7. Recognizes Dynamic Nature of Competitiveness - </a:t>
            </a:r>
            <a:r>
              <a:rPr lang="en-US" dirty="0">
                <a:latin typeface="Times New Roman" panose="02020603050405020304" pitchFamily="18" charset="0"/>
                <a:cs typeface="Times New Roman" panose="02020603050405020304" pitchFamily="18" charset="0"/>
              </a:rPr>
              <a:t>Shows competitiveness is not fixed; it evolves based on how countries upgrade skills and technology.</a:t>
            </a:r>
          </a:p>
          <a:p>
            <a:pPr marL="0" indent="0">
              <a:buNone/>
            </a:pPr>
            <a:r>
              <a:rPr lang="en-US" b="1" dirty="0">
                <a:latin typeface="Times New Roman" panose="02020603050405020304" pitchFamily="18" charset="0"/>
                <a:cs typeface="Times New Roman" panose="02020603050405020304" pitchFamily="18" charset="0"/>
              </a:rPr>
              <a:t>8. Helps Multinational Companies Choose Location</a:t>
            </a:r>
          </a:p>
          <a:p>
            <a:r>
              <a:rPr lang="en-US" dirty="0">
                <a:latin typeface="Times New Roman" panose="02020603050405020304" pitchFamily="18" charset="0"/>
                <a:cs typeface="Times New Roman" panose="02020603050405020304" pitchFamily="18" charset="0"/>
              </a:rPr>
              <a:t>Used for decisions on:</a:t>
            </a:r>
          </a:p>
          <a:p>
            <a:r>
              <a:rPr lang="en-US" dirty="0">
                <a:latin typeface="Times New Roman" panose="02020603050405020304" pitchFamily="18" charset="0"/>
                <a:cs typeface="Times New Roman" panose="02020603050405020304" pitchFamily="18" charset="0"/>
              </a:rPr>
              <a:t>Where to invest</a:t>
            </a:r>
          </a:p>
          <a:p>
            <a:r>
              <a:rPr lang="en-US" dirty="0">
                <a:latin typeface="Times New Roman" panose="02020603050405020304" pitchFamily="18" charset="0"/>
                <a:cs typeface="Times New Roman" panose="02020603050405020304" pitchFamily="18" charset="0"/>
              </a:rPr>
              <a:t>Where to manufacture</a:t>
            </a:r>
          </a:p>
          <a:p>
            <a:r>
              <a:rPr lang="en-US" dirty="0">
                <a:latin typeface="Times New Roman" panose="02020603050405020304" pitchFamily="18" charset="0"/>
                <a:cs typeface="Times New Roman" panose="02020603050405020304" pitchFamily="18" charset="0"/>
              </a:rPr>
              <a:t>Which markets to enter</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76136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19D7B-340B-82E5-1102-BC9A3DA60E79}"/>
              </a:ext>
            </a:extLst>
          </p:cNvPr>
          <p:cNvSpPr>
            <a:spLocks noGrp="1"/>
          </p:cNvSpPr>
          <p:nvPr>
            <p:ph type="title"/>
          </p:nvPr>
        </p:nvSpPr>
        <p:spPr>
          <a:xfrm>
            <a:off x="759541" y="1073047"/>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Limitations of Porter’s Diamond Model</a:t>
            </a:r>
            <a:br>
              <a:rPr lang="en-US"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D28FDC0-CA57-3C7F-9B8A-A845A221465C}"/>
              </a:ext>
            </a:extLst>
          </p:cNvPr>
          <p:cNvSpPr>
            <a:spLocks noGrp="1"/>
          </p:cNvSpPr>
          <p:nvPr>
            <p:ph idx="1"/>
          </p:nvPr>
        </p:nvSpPr>
        <p:spPr>
          <a:xfrm>
            <a:off x="838200" y="1907457"/>
            <a:ext cx="10515600" cy="4585417"/>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Based on Developed Countries - </a:t>
            </a:r>
            <a:r>
              <a:rPr lang="en-US" sz="2400" dirty="0">
                <a:latin typeface="Times New Roman" panose="02020603050405020304" pitchFamily="18" charset="0"/>
                <a:cs typeface="Times New Roman" panose="02020603050405020304" pitchFamily="18" charset="0"/>
              </a:rPr>
              <a:t>Model was developed using examples from USA, Japan, Germany, making it less suitable for developing nations.</a:t>
            </a:r>
          </a:p>
          <a:p>
            <a:pPr marL="0" indent="0">
              <a:buNone/>
            </a:pPr>
            <a:r>
              <a:rPr lang="en-US" sz="2400" b="1" dirty="0">
                <a:latin typeface="Times New Roman" panose="02020603050405020304" pitchFamily="18" charset="0"/>
                <a:cs typeface="Times New Roman" panose="02020603050405020304" pitchFamily="18" charset="0"/>
              </a:rPr>
              <a:t>2. Not Suitable for Small or Resource-Poor Countries - </a:t>
            </a:r>
            <a:r>
              <a:rPr lang="en-US" sz="2400" dirty="0">
                <a:latin typeface="Times New Roman" panose="02020603050405020304" pitchFamily="18" charset="0"/>
                <a:cs typeface="Times New Roman" panose="02020603050405020304" pitchFamily="18" charset="0"/>
              </a:rPr>
              <a:t>Countries with limited size or resources (e.g., small economies) do not fit the model’s assumptions.</a:t>
            </a:r>
          </a:p>
          <a:p>
            <a:pPr marL="0" indent="0">
              <a:buNone/>
            </a:pPr>
            <a:r>
              <a:rPr lang="en-US" sz="2400" b="1" dirty="0">
                <a:latin typeface="Times New Roman" panose="02020603050405020304" pitchFamily="18" charset="0"/>
                <a:cs typeface="Times New Roman" panose="02020603050405020304" pitchFamily="18" charset="0"/>
              </a:rPr>
              <a:t>3. Ignores Role of Globalization</a:t>
            </a:r>
          </a:p>
          <a:p>
            <a:r>
              <a:rPr lang="en-US" sz="2400" dirty="0">
                <a:latin typeface="Times New Roman" panose="02020603050405020304" pitchFamily="18" charset="0"/>
                <a:cs typeface="Times New Roman" panose="02020603050405020304" pitchFamily="18" charset="0"/>
              </a:rPr>
              <a:t>In today’s world, firms operate globally:</a:t>
            </a:r>
          </a:p>
          <a:p>
            <a:r>
              <a:rPr lang="en-US" sz="2400" dirty="0">
                <a:latin typeface="Times New Roman" panose="02020603050405020304" pitchFamily="18" charset="0"/>
                <a:cs typeface="Times New Roman" panose="02020603050405020304" pitchFamily="18" charset="0"/>
              </a:rPr>
              <a:t>Raw materials from one country</a:t>
            </a:r>
          </a:p>
          <a:p>
            <a:r>
              <a:rPr lang="en-US" sz="2400" dirty="0">
                <a:latin typeface="Times New Roman" panose="02020603050405020304" pitchFamily="18" charset="0"/>
                <a:cs typeface="Times New Roman" panose="02020603050405020304" pitchFamily="18" charset="0"/>
              </a:rPr>
              <a:t>Manufacturing in another</a:t>
            </a:r>
          </a:p>
          <a:p>
            <a:r>
              <a:rPr lang="en-US" sz="2400" dirty="0">
                <a:latin typeface="Times New Roman" panose="02020603050405020304" pitchFamily="18" charset="0"/>
                <a:cs typeface="Times New Roman" panose="02020603050405020304" pitchFamily="18" charset="0"/>
              </a:rPr>
              <a:t>Sales worldwide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This reduces the relevance of national boundaries.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14382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6B04B1-B392-C954-8D07-447BAA9775A5}"/>
              </a:ext>
            </a:extLst>
          </p:cNvPr>
          <p:cNvSpPr>
            <a:spLocks noGrp="1"/>
          </p:cNvSpPr>
          <p:nvPr>
            <p:ph idx="1"/>
          </p:nvPr>
        </p:nvSpPr>
        <p:spPr>
          <a:xfrm>
            <a:off x="838200" y="1347018"/>
            <a:ext cx="10515600" cy="5250427"/>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4. Overemphasizes Domestic Conditions - </a:t>
            </a:r>
            <a:r>
              <a:rPr lang="en-US" dirty="0">
                <a:latin typeface="Times New Roman" panose="02020603050405020304" pitchFamily="18" charset="0"/>
                <a:cs typeface="Times New Roman" panose="02020603050405020304" pitchFamily="18" charset="0"/>
              </a:rPr>
              <a:t>Many industries rely more on international demand and suppliers, not just domestic ones.</a:t>
            </a:r>
          </a:p>
          <a:p>
            <a:pPr marL="0" indent="0">
              <a:buNone/>
            </a:pPr>
            <a:r>
              <a:rPr lang="en-US" b="1" dirty="0">
                <a:latin typeface="Times New Roman" panose="02020603050405020304" pitchFamily="18" charset="0"/>
                <a:cs typeface="Times New Roman" panose="02020603050405020304" pitchFamily="18" charset="0"/>
              </a:rPr>
              <a:t>5. Multinational Companies Distort the Model - </a:t>
            </a:r>
            <a:r>
              <a:rPr lang="en-US" dirty="0">
                <a:latin typeface="Times New Roman" panose="02020603050405020304" pitchFamily="18" charset="0"/>
                <a:cs typeface="Times New Roman" panose="02020603050405020304" pitchFamily="18" charset="0"/>
              </a:rPr>
              <a:t>MNCs bring their own technology, strategy, and investment, which may not depend on host-country diamond conditions.</a:t>
            </a:r>
          </a:p>
          <a:p>
            <a:pPr marL="0" indent="0">
              <a:buNone/>
            </a:pPr>
            <a:r>
              <a:rPr lang="en-US" b="1" dirty="0">
                <a:latin typeface="Times New Roman" panose="02020603050405020304" pitchFamily="18" charset="0"/>
                <a:cs typeface="Times New Roman" panose="02020603050405020304" pitchFamily="18" charset="0"/>
              </a:rPr>
              <a:t>6. Does Not Apply to All Industries - </a:t>
            </a:r>
            <a:r>
              <a:rPr lang="en-US" dirty="0">
                <a:latin typeface="Times New Roman" panose="02020603050405020304" pitchFamily="18" charset="0"/>
                <a:cs typeface="Times New Roman" panose="02020603050405020304" pitchFamily="18" charset="0"/>
              </a:rPr>
              <a:t>Some sectors—like oil, mining, agriculture—depend more on natural resources than on the diamond factors.</a:t>
            </a:r>
          </a:p>
          <a:p>
            <a:pPr marL="0" indent="0">
              <a:buNone/>
            </a:pPr>
            <a:r>
              <a:rPr lang="en-US" b="1" dirty="0">
                <a:latin typeface="Times New Roman" panose="02020603050405020304" pitchFamily="18" charset="0"/>
                <a:cs typeface="Times New Roman" panose="02020603050405020304" pitchFamily="18" charset="0"/>
              </a:rPr>
              <a:t>7. Overlooks Government Protection and Trade Barriers - </a:t>
            </a:r>
            <a:r>
              <a:rPr lang="en-US" dirty="0">
                <a:latin typeface="Times New Roman" panose="02020603050405020304" pitchFamily="18" charset="0"/>
                <a:cs typeface="Times New Roman" panose="02020603050405020304" pitchFamily="18" charset="0"/>
              </a:rPr>
              <a:t>Model assumes free competition, but many countries use:</a:t>
            </a:r>
          </a:p>
          <a:p>
            <a:r>
              <a:rPr lang="en-US" dirty="0">
                <a:latin typeface="Times New Roman" panose="02020603050405020304" pitchFamily="18" charset="0"/>
                <a:cs typeface="Times New Roman" panose="02020603050405020304" pitchFamily="18" charset="0"/>
              </a:rPr>
              <a:t>Tariffs</a:t>
            </a:r>
          </a:p>
          <a:p>
            <a:r>
              <a:rPr lang="en-US" dirty="0">
                <a:latin typeface="Times New Roman" panose="02020603050405020304" pitchFamily="18" charset="0"/>
                <a:cs typeface="Times New Roman" panose="02020603050405020304" pitchFamily="18" charset="0"/>
              </a:rPr>
              <a:t>Subsidies</a:t>
            </a:r>
          </a:p>
          <a:p>
            <a:r>
              <a:rPr lang="en-US" dirty="0">
                <a:latin typeface="Times New Roman" panose="02020603050405020304" pitchFamily="18" charset="0"/>
                <a:cs typeface="Times New Roman" panose="02020603050405020304" pitchFamily="18" charset="0"/>
              </a:rPr>
              <a:t>Trade restrictions</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These influence competitiveness.</a:t>
            </a:r>
          </a:p>
          <a:p>
            <a:pPr marL="0" indent="0">
              <a:buNone/>
            </a:pPr>
            <a:r>
              <a:rPr lang="en-US" b="1" dirty="0">
                <a:latin typeface="Times New Roman" panose="02020603050405020304" pitchFamily="18" charset="0"/>
                <a:cs typeface="Times New Roman" panose="02020603050405020304" pitchFamily="18" charset="0"/>
              </a:rPr>
              <a:t>8. Too Theoretical and Complex - </a:t>
            </a:r>
            <a:r>
              <a:rPr lang="en-US" dirty="0">
                <a:latin typeface="Times New Roman" panose="02020603050405020304" pitchFamily="18" charset="0"/>
                <a:cs typeface="Times New Roman" panose="02020603050405020304" pitchFamily="18" charset="0"/>
              </a:rPr>
              <a:t>The model is analytical but difficult to apply directly in policymaking for developing countries.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21503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45EA3-5D11-373D-D01B-BC571A5E7DFA}"/>
              </a:ext>
            </a:extLst>
          </p:cNvPr>
          <p:cNvSpPr>
            <a:spLocks noGrp="1"/>
          </p:cNvSpPr>
          <p:nvPr>
            <p:ph type="ctrTitle"/>
          </p:nvPr>
        </p:nvSpPr>
        <p:spPr>
          <a:xfrm>
            <a:off x="1592826" y="2007267"/>
            <a:ext cx="9144000" cy="2387600"/>
          </a:xfrm>
        </p:spPr>
        <p:txBody>
          <a:bodyPr>
            <a:normAutofit/>
          </a:bodyPr>
          <a:lstStyle/>
          <a:p>
            <a:r>
              <a:rPr lang="en-US" sz="4000" b="1" dirty="0">
                <a:latin typeface="Times New Roman" panose="02020603050405020304" pitchFamily="18" charset="0"/>
                <a:cs typeface="Times New Roman" panose="02020603050405020304" pitchFamily="18" charset="0"/>
              </a:rPr>
              <a:t>Global Strategic Rivalry Theory (GSR Theory)</a:t>
            </a:r>
            <a:endParaRPr lang="en-IN"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99611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ACA047-A8E0-C9C4-4CD3-BCA92CCF876E}"/>
              </a:ext>
            </a:extLst>
          </p:cNvPr>
          <p:cNvSpPr>
            <a:spLocks noGrp="1"/>
          </p:cNvSpPr>
          <p:nvPr>
            <p:ph idx="1"/>
          </p:nvPr>
        </p:nvSpPr>
        <p:spPr>
          <a:xfrm>
            <a:off x="838200" y="1415845"/>
            <a:ext cx="10515600" cy="476111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Proposed by:</a:t>
            </a:r>
            <a:r>
              <a:rPr lang="en-US" sz="2400" dirty="0">
                <a:latin typeface="Times New Roman" panose="02020603050405020304" pitchFamily="18" charset="0"/>
                <a:cs typeface="Times New Roman" panose="02020603050405020304" pitchFamily="18" charset="0"/>
              </a:rPr>
              <a:t> Paul Krugman and Kelvin Lancaster (1980s) - Global Strategic Rivalry Theory explains how firms, not countries, gain competitive advantage in international markets. It focuses on how multinational corporations (MNCs) use strategic decisions to stay ahead of rivals in the global market.</a:t>
            </a:r>
          </a:p>
          <a:p>
            <a:pPr marL="0" indent="0">
              <a:buNone/>
            </a:pPr>
            <a:r>
              <a:rPr lang="en-US" sz="2400" dirty="0">
                <a:latin typeface="Times New Roman" panose="02020603050405020304" pitchFamily="18" charset="0"/>
                <a:cs typeface="Times New Roman" panose="02020603050405020304" pitchFamily="18" charset="0"/>
              </a:rPr>
              <a:t>It argues that international trade patterns are shaped by:</a:t>
            </a:r>
          </a:p>
          <a:p>
            <a:r>
              <a:rPr lang="en-US" sz="2400" dirty="0">
                <a:latin typeface="Times New Roman" panose="02020603050405020304" pitchFamily="18" charset="0"/>
                <a:cs typeface="Times New Roman" panose="02020603050405020304" pitchFamily="18" charset="0"/>
              </a:rPr>
              <a:t>Innovation</a:t>
            </a:r>
          </a:p>
          <a:p>
            <a:r>
              <a:rPr lang="en-US" sz="2400" dirty="0">
                <a:latin typeface="Times New Roman" panose="02020603050405020304" pitchFamily="18" charset="0"/>
                <a:cs typeface="Times New Roman" panose="02020603050405020304" pitchFamily="18" charset="0"/>
              </a:rPr>
              <a:t>R&amp;D capability</a:t>
            </a:r>
          </a:p>
          <a:p>
            <a:r>
              <a:rPr lang="en-US" sz="2400" dirty="0">
                <a:latin typeface="Times New Roman" panose="02020603050405020304" pitchFamily="18" charset="0"/>
                <a:cs typeface="Times New Roman" panose="02020603050405020304" pitchFamily="18" charset="0"/>
              </a:rPr>
              <a:t>Economies of scale</a:t>
            </a:r>
          </a:p>
          <a:p>
            <a:r>
              <a:rPr lang="en-US" sz="2400" dirty="0">
                <a:latin typeface="Times New Roman" panose="02020603050405020304" pitchFamily="18" charset="0"/>
                <a:cs typeface="Times New Roman" panose="02020603050405020304" pitchFamily="18" charset="0"/>
              </a:rPr>
              <a:t>Entry barriers</a:t>
            </a:r>
          </a:p>
          <a:p>
            <a:r>
              <a:rPr lang="en-US" sz="2400" dirty="0">
                <a:latin typeface="Times New Roman" panose="02020603050405020304" pitchFamily="18" charset="0"/>
                <a:cs typeface="Times New Roman" panose="02020603050405020304" pitchFamily="18" charset="0"/>
              </a:rPr>
              <a:t>Patents and technology</a:t>
            </a:r>
          </a:p>
          <a:p>
            <a:r>
              <a:rPr lang="en-US" sz="2400" dirty="0">
                <a:latin typeface="Times New Roman" panose="02020603050405020304" pitchFamily="18" charset="0"/>
                <a:cs typeface="Times New Roman" panose="02020603050405020304" pitchFamily="18" charset="0"/>
              </a:rPr>
              <a:t>Marketing strength</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584372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3574D-FACB-07D9-D896-E3B89EEAE9F3}"/>
              </a:ext>
            </a:extLst>
          </p:cNvPr>
          <p:cNvSpPr>
            <a:spLocks noGrp="1"/>
          </p:cNvSpPr>
          <p:nvPr>
            <p:ph type="title"/>
          </p:nvPr>
        </p:nvSpPr>
        <p:spPr>
          <a:xfrm>
            <a:off x="838200" y="1171370"/>
            <a:ext cx="10515600" cy="1325563"/>
          </a:xfrm>
        </p:spPr>
        <p:txBody>
          <a:bodyPr/>
          <a:lstStyle/>
          <a:p>
            <a:r>
              <a:rPr lang="en-US" b="1" dirty="0"/>
              <a:t>Key Features of Global Strategic Rivalry Theory</a:t>
            </a:r>
            <a:br>
              <a:rPr lang="en-US" b="1" dirty="0"/>
            </a:br>
            <a:endParaRPr lang="en-IN" dirty="0"/>
          </a:p>
        </p:txBody>
      </p:sp>
      <p:sp>
        <p:nvSpPr>
          <p:cNvPr id="3" name="Content Placeholder 2">
            <a:extLst>
              <a:ext uri="{FF2B5EF4-FFF2-40B4-BE49-F238E27FC236}">
                <a16:creationId xmlns:a16="http://schemas.microsoft.com/office/drawing/2014/main" id="{A48CC089-31BE-E0D4-0FB8-1870B87998C1}"/>
              </a:ext>
            </a:extLst>
          </p:cNvPr>
          <p:cNvSpPr>
            <a:spLocks noGrp="1"/>
          </p:cNvSpPr>
          <p:nvPr>
            <p:ph idx="1"/>
          </p:nvPr>
        </p:nvSpPr>
        <p:spPr>
          <a:xfrm>
            <a:off x="838200" y="1877961"/>
            <a:ext cx="10515600" cy="4299001"/>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1. Firm-Level Competition - </a:t>
            </a:r>
            <a:r>
              <a:rPr lang="en-US" sz="2400" dirty="0">
                <a:latin typeface="Times New Roman" panose="02020603050405020304" pitchFamily="18" charset="0"/>
                <a:cs typeface="Times New Roman" panose="02020603050405020304" pitchFamily="18" charset="0"/>
              </a:rPr>
              <a:t>Trade is driven by large firms competing globally, not by country-level advantages.</a:t>
            </a:r>
          </a:p>
          <a:p>
            <a:pPr marL="0" indent="0">
              <a:buNone/>
            </a:pPr>
            <a:r>
              <a:rPr lang="en-US" sz="2400" b="1" dirty="0">
                <a:latin typeface="Times New Roman" panose="02020603050405020304" pitchFamily="18" charset="0"/>
                <a:cs typeface="Times New Roman" panose="02020603050405020304" pitchFamily="18" charset="0"/>
              </a:rPr>
              <a:t>2. Barriers to Entry Are Essential - </a:t>
            </a:r>
            <a:r>
              <a:rPr lang="en-US" sz="2400" dirty="0">
                <a:latin typeface="Times New Roman" panose="02020603050405020304" pitchFamily="18" charset="0"/>
                <a:cs typeface="Times New Roman" panose="02020603050405020304" pitchFamily="18" charset="0"/>
              </a:rPr>
              <a:t>Firms try to create barriers that prevent new competitors from entering the market, such as:</a:t>
            </a:r>
          </a:p>
          <a:p>
            <a:r>
              <a:rPr lang="en-US" sz="2400" dirty="0">
                <a:latin typeface="Times New Roman" panose="02020603050405020304" pitchFamily="18" charset="0"/>
                <a:cs typeface="Times New Roman" panose="02020603050405020304" pitchFamily="18" charset="0"/>
              </a:rPr>
              <a:t>Patents</a:t>
            </a:r>
          </a:p>
          <a:p>
            <a:r>
              <a:rPr lang="en-US" sz="2400" dirty="0">
                <a:latin typeface="Times New Roman" panose="02020603050405020304" pitchFamily="18" charset="0"/>
                <a:cs typeface="Times New Roman" panose="02020603050405020304" pitchFamily="18" charset="0"/>
              </a:rPr>
              <a:t>Heavy investments</a:t>
            </a:r>
          </a:p>
          <a:p>
            <a:r>
              <a:rPr lang="en-US" sz="2400" dirty="0">
                <a:latin typeface="Times New Roman" panose="02020603050405020304" pitchFamily="18" charset="0"/>
                <a:cs typeface="Times New Roman" panose="02020603050405020304" pitchFamily="18" charset="0"/>
              </a:rPr>
              <a:t>Economies of scale</a:t>
            </a:r>
          </a:p>
          <a:p>
            <a:r>
              <a:rPr lang="en-US" sz="2400" dirty="0">
                <a:latin typeface="Times New Roman" panose="02020603050405020304" pitchFamily="18" charset="0"/>
                <a:cs typeface="Times New Roman" panose="02020603050405020304" pitchFamily="18" charset="0"/>
              </a:rPr>
              <a:t>Brand loyalty</a:t>
            </a:r>
          </a:p>
          <a:p>
            <a:pPr marL="0" indent="0">
              <a:buNone/>
            </a:pPr>
            <a:r>
              <a:rPr lang="en-US" sz="2400" b="1" dirty="0">
                <a:latin typeface="Times New Roman" panose="02020603050405020304" pitchFamily="18" charset="0"/>
                <a:cs typeface="Times New Roman" panose="02020603050405020304" pitchFamily="18" charset="0"/>
              </a:rPr>
              <a:t>3. Emphasis on Innovation and R&amp;D - </a:t>
            </a:r>
            <a:r>
              <a:rPr lang="en-US" sz="2400" dirty="0">
                <a:latin typeface="Times New Roman" panose="02020603050405020304" pitchFamily="18" charset="0"/>
                <a:cs typeface="Times New Roman" panose="02020603050405020304" pitchFamily="18" charset="0"/>
              </a:rPr>
              <a:t>Firms that innovate continuously maintain a strong global position.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02833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ACC1A8-EDC7-E78F-4D75-CFA6186C32FB}"/>
              </a:ext>
            </a:extLst>
          </p:cNvPr>
          <p:cNvSpPr>
            <a:spLocks noGrp="1"/>
          </p:cNvSpPr>
          <p:nvPr>
            <p:ph idx="1"/>
          </p:nvPr>
        </p:nvSpPr>
        <p:spPr>
          <a:xfrm>
            <a:off x="838200" y="1425677"/>
            <a:ext cx="10515600" cy="4925962"/>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4. Strategic Behaviour Matters - </a:t>
            </a:r>
            <a:r>
              <a:rPr lang="en-IN" sz="2400" dirty="0">
                <a:latin typeface="Times New Roman" panose="02020603050405020304" pitchFamily="18" charset="0"/>
                <a:cs typeface="Times New Roman" panose="02020603050405020304" pitchFamily="18" charset="0"/>
              </a:rPr>
              <a:t>Companies adopt strategies like:</a:t>
            </a:r>
          </a:p>
          <a:p>
            <a:r>
              <a:rPr lang="en-IN" sz="2400" dirty="0">
                <a:latin typeface="Times New Roman" panose="02020603050405020304" pitchFamily="18" charset="0"/>
                <a:cs typeface="Times New Roman" panose="02020603050405020304" pitchFamily="18" charset="0"/>
              </a:rPr>
              <a:t>Product differentiation</a:t>
            </a:r>
          </a:p>
          <a:p>
            <a:r>
              <a:rPr lang="en-IN" sz="2400" dirty="0">
                <a:latin typeface="Times New Roman" panose="02020603050405020304" pitchFamily="18" charset="0"/>
                <a:cs typeface="Times New Roman" panose="02020603050405020304" pitchFamily="18" charset="0"/>
              </a:rPr>
              <a:t>Aggressive marketing</a:t>
            </a:r>
          </a:p>
          <a:p>
            <a:r>
              <a:rPr lang="en-IN" sz="2400" dirty="0">
                <a:latin typeface="Times New Roman" panose="02020603050405020304" pitchFamily="18" charset="0"/>
                <a:cs typeface="Times New Roman" panose="02020603050405020304" pitchFamily="18" charset="0"/>
              </a:rPr>
              <a:t>Strategic pricing</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to capture global market share.</a:t>
            </a:r>
          </a:p>
          <a:p>
            <a:pPr marL="0" indent="0">
              <a:buNone/>
            </a:pPr>
            <a:r>
              <a:rPr lang="en-IN" sz="2400" b="1" dirty="0">
                <a:latin typeface="Times New Roman" panose="02020603050405020304" pitchFamily="18" charset="0"/>
                <a:cs typeface="Times New Roman" panose="02020603050405020304" pitchFamily="18" charset="0"/>
              </a:rPr>
              <a:t>5. First-Mover Advantage - </a:t>
            </a:r>
            <a:r>
              <a:rPr lang="en-IN" sz="2400" dirty="0">
                <a:latin typeface="Times New Roman" panose="02020603050405020304" pitchFamily="18" charset="0"/>
                <a:cs typeface="Times New Roman" panose="02020603050405020304" pitchFamily="18" charset="0"/>
              </a:rPr>
              <a:t>Early entrants gain significant benefits such as:</a:t>
            </a:r>
          </a:p>
          <a:p>
            <a:r>
              <a:rPr lang="en-IN" sz="2400" dirty="0">
                <a:latin typeface="Times New Roman" panose="02020603050405020304" pitchFamily="18" charset="0"/>
                <a:cs typeface="Times New Roman" panose="02020603050405020304" pitchFamily="18" charset="0"/>
              </a:rPr>
              <a:t>Market dominance</a:t>
            </a:r>
          </a:p>
          <a:p>
            <a:r>
              <a:rPr lang="en-IN" sz="2400" dirty="0">
                <a:latin typeface="Times New Roman" panose="02020603050405020304" pitchFamily="18" charset="0"/>
                <a:cs typeface="Times New Roman" panose="02020603050405020304" pitchFamily="18" charset="0"/>
              </a:rPr>
              <a:t>Strong brand recognition</a:t>
            </a:r>
          </a:p>
          <a:p>
            <a:r>
              <a:rPr lang="en-IN" sz="2400" dirty="0">
                <a:latin typeface="Times New Roman" panose="02020603050405020304" pitchFamily="18" charset="0"/>
                <a:cs typeface="Times New Roman" panose="02020603050405020304" pitchFamily="18" charset="0"/>
              </a:rPr>
              <a:t>Control over distribution networks</a:t>
            </a:r>
          </a:p>
          <a:p>
            <a:pPr marL="0" indent="0">
              <a:buNone/>
            </a:pPr>
            <a:r>
              <a:rPr lang="en-IN" sz="2400" b="1" dirty="0">
                <a:latin typeface="Times New Roman" panose="02020603050405020304" pitchFamily="18" charset="0"/>
                <a:cs typeface="Times New Roman" panose="02020603050405020304" pitchFamily="18" charset="0"/>
              </a:rPr>
              <a:t>6. Oligopolistic Market Structure - </a:t>
            </a:r>
            <a:r>
              <a:rPr lang="en-IN" sz="2400" dirty="0">
                <a:latin typeface="Times New Roman" panose="02020603050405020304" pitchFamily="18" charset="0"/>
                <a:cs typeface="Times New Roman" panose="02020603050405020304" pitchFamily="18" charset="0"/>
              </a:rPr>
              <a:t>GSR theory mostly applies to industries with a few large competing firms (oligopoly), e.g., aviation, telecom, automobile, pharmaceuticals.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48512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39962-04BD-8015-13B6-DECC6F7C030C}"/>
              </a:ext>
            </a:extLst>
          </p:cNvPr>
          <p:cNvSpPr>
            <a:spLocks noGrp="1"/>
          </p:cNvSpPr>
          <p:nvPr>
            <p:ph type="title"/>
          </p:nvPr>
        </p:nvSpPr>
        <p:spPr>
          <a:xfrm>
            <a:off x="838200" y="1063216"/>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Importance of Global Strategic Rivalry Theory</a:t>
            </a:r>
            <a:br>
              <a:rPr lang="en-US"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23493C7-5E47-3CDB-AB8A-A7C490E1D970}"/>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Explains Modern Trade Patterns - </a:t>
            </a:r>
            <a:r>
              <a:rPr lang="en-US" sz="2400" dirty="0">
                <a:latin typeface="Times New Roman" panose="02020603050405020304" pitchFamily="18" charset="0"/>
                <a:cs typeface="Times New Roman" panose="02020603050405020304" pitchFamily="18" charset="0"/>
              </a:rPr>
              <a:t>Shows why some industries are dominated by a few multinational firms.</a:t>
            </a:r>
          </a:p>
          <a:p>
            <a:pPr marL="0" indent="0">
              <a:buNone/>
            </a:pPr>
            <a:r>
              <a:rPr lang="en-US" sz="2400" b="1" dirty="0">
                <a:latin typeface="Times New Roman" panose="02020603050405020304" pitchFamily="18" charset="0"/>
                <a:cs typeface="Times New Roman" panose="02020603050405020304" pitchFamily="18" charset="0"/>
              </a:rPr>
              <a:t>2. Highlights Role of Technology - </a:t>
            </a:r>
            <a:r>
              <a:rPr lang="en-US" sz="2400" dirty="0">
                <a:latin typeface="Times New Roman" panose="02020603050405020304" pitchFamily="18" charset="0"/>
                <a:cs typeface="Times New Roman" panose="02020603050405020304" pitchFamily="18" charset="0"/>
              </a:rPr>
              <a:t>Helps understand how technological leadership drives global success.</a:t>
            </a:r>
          </a:p>
          <a:p>
            <a:pPr marL="0" indent="0">
              <a:buNone/>
            </a:pPr>
            <a:r>
              <a:rPr lang="en-US" sz="2400" b="1" dirty="0">
                <a:latin typeface="Times New Roman" panose="02020603050405020304" pitchFamily="18" charset="0"/>
                <a:cs typeface="Times New Roman" panose="02020603050405020304" pitchFamily="18" charset="0"/>
              </a:rPr>
              <a:t>3. Useful for Policy-Making - </a:t>
            </a:r>
            <a:r>
              <a:rPr lang="en-US" sz="2400" dirty="0">
                <a:latin typeface="Times New Roman" panose="02020603050405020304" pitchFamily="18" charset="0"/>
                <a:cs typeface="Times New Roman" panose="02020603050405020304" pitchFamily="18" charset="0"/>
              </a:rPr>
              <a:t>Governments can promote:</a:t>
            </a:r>
          </a:p>
          <a:p>
            <a:r>
              <a:rPr lang="en-US" sz="2400" dirty="0">
                <a:latin typeface="Times New Roman" panose="02020603050405020304" pitchFamily="18" charset="0"/>
                <a:cs typeface="Times New Roman" panose="02020603050405020304" pitchFamily="18" charset="0"/>
              </a:rPr>
              <a:t>R&amp;D incentives</a:t>
            </a:r>
          </a:p>
          <a:p>
            <a:r>
              <a:rPr lang="en-US" sz="2400" dirty="0">
                <a:latin typeface="Times New Roman" panose="02020603050405020304" pitchFamily="18" charset="0"/>
                <a:cs typeface="Times New Roman" panose="02020603050405020304" pitchFamily="18" charset="0"/>
              </a:rPr>
              <a:t>Innovation clusters</a:t>
            </a:r>
          </a:p>
          <a:p>
            <a:r>
              <a:rPr lang="en-US" sz="2400" dirty="0">
                <a:latin typeface="Times New Roman" panose="02020603050405020304" pitchFamily="18" charset="0"/>
                <a:cs typeface="Times New Roman" panose="02020603050405020304" pitchFamily="18" charset="0"/>
              </a:rPr>
              <a:t>Protection of intellectual property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24583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C22A4A-A5DB-1CFA-27AC-AD7CB4929BA4}"/>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4. Helps Firms Develop Global Strategies - </a:t>
            </a:r>
            <a:r>
              <a:rPr lang="en-US" sz="2400" dirty="0">
                <a:latin typeface="Times New Roman" panose="02020603050405020304" pitchFamily="18" charset="0"/>
                <a:cs typeface="Times New Roman" panose="02020603050405020304" pitchFamily="18" charset="0"/>
              </a:rPr>
              <a:t>Guides MNCs in:</a:t>
            </a:r>
          </a:p>
          <a:p>
            <a:r>
              <a:rPr lang="en-US" sz="2400" dirty="0">
                <a:latin typeface="Times New Roman" panose="02020603050405020304" pitchFamily="18" charset="0"/>
                <a:cs typeface="Times New Roman" panose="02020603050405020304" pitchFamily="18" charset="0"/>
              </a:rPr>
              <a:t>Entering new markets</a:t>
            </a:r>
          </a:p>
          <a:p>
            <a:r>
              <a:rPr lang="en-US" sz="2400" dirty="0">
                <a:latin typeface="Times New Roman" panose="02020603050405020304" pitchFamily="18" charset="0"/>
                <a:cs typeface="Times New Roman" panose="02020603050405020304" pitchFamily="18" charset="0"/>
              </a:rPr>
              <a:t>Building competitive advantage</a:t>
            </a:r>
          </a:p>
          <a:p>
            <a:r>
              <a:rPr lang="en-US" sz="2400" dirty="0">
                <a:latin typeface="Times New Roman" panose="02020603050405020304" pitchFamily="18" charset="0"/>
                <a:cs typeface="Times New Roman" panose="02020603050405020304" pitchFamily="18" charset="0"/>
              </a:rPr>
              <a:t>Surviving global competition</a:t>
            </a:r>
          </a:p>
          <a:p>
            <a:pPr marL="0" indent="0">
              <a:buNone/>
            </a:pPr>
            <a:r>
              <a:rPr lang="en-US" sz="2400" b="1" dirty="0">
                <a:latin typeface="Times New Roman" panose="02020603050405020304" pitchFamily="18" charset="0"/>
                <a:cs typeface="Times New Roman" panose="02020603050405020304" pitchFamily="18" charset="0"/>
              </a:rPr>
              <a:t>5. Explains Industry Dominance - </a:t>
            </a:r>
            <a:r>
              <a:rPr lang="en-US" sz="2400" dirty="0">
                <a:latin typeface="Times New Roman" panose="02020603050405020304" pitchFamily="18" charset="0"/>
                <a:cs typeface="Times New Roman" panose="02020603050405020304" pitchFamily="18" charset="0"/>
              </a:rPr>
              <a:t>Industries like pharmaceuticals and aerospace are dominated by firms that strategically invest in R&amp;D and patents.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1820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EEA1B-C221-718D-981C-D6E140C90A0B}"/>
              </a:ext>
            </a:extLst>
          </p:cNvPr>
          <p:cNvSpPr>
            <a:spLocks noGrp="1"/>
          </p:cNvSpPr>
          <p:nvPr>
            <p:ph type="title"/>
          </p:nvPr>
        </p:nvSpPr>
        <p:spPr>
          <a:xfrm>
            <a:off x="838200" y="113204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1. Mercantilism Theory</a:t>
            </a:r>
          </a:p>
        </p:txBody>
      </p:sp>
      <p:sp>
        <p:nvSpPr>
          <p:cNvPr id="3" name="Content Placeholder 2">
            <a:extLst>
              <a:ext uri="{FF2B5EF4-FFF2-40B4-BE49-F238E27FC236}">
                <a16:creationId xmlns:a16="http://schemas.microsoft.com/office/drawing/2014/main" id="{EEF3A656-458B-EBA3-63C1-BDE7A270985B}"/>
              </a:ext>
            </a:extLst>
          </p:cNvPr>
          <p:cNvSpPr>
            <a:spLocks noGrp="1"/>
          </p:cNvSpPr>
          <p:nvPr>
            <p:ph idx="1"/>
          </p:nvPr>
        </p:nvSpPr>
        <p:spPr>
          <a:xfrm>
            <a:off x="838200" y="2457604"/>
            <a:ext cx="5257800" cy="3372925"/>
          </a:xfrm>
        </p:spPr>
        <p:txBody>
          <a:bodyPr>
            <a:noAutofit/>
          </a:bodyPr>
          <a:lstStyle/>
          <a:p>
            <a:pPr marL="0" indent="0">
              <a:buNone/>
            </a:pPr>
            <a:r>
              <a:rPr lang="en-US" sz="2200" b="1" dirty="0">
                <a:latin typeface="Times New Roman" panose="02020603050405020304" pitchFamily="18" charset="0"/>
                <a:cs typeface="Times New Roman" panose="02020603050405020304" pitchFamily="18" charset="0"/>
              </a:rPr>
              <a:t> Origin and Background</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Evolved: Mid-16th century, mainly in England.</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Key Idea: The wealth of a nation was measured by its stock of gold and silver (bullion).</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These metals were used as the main currencies for international trade.</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Example – China, Taiwan, Japan</a:t>
            </a:r>
          </a:p>
          <a:p>
            <a:pPr marL="0" indent="0">
              <a:buNone/>
            </a:pPr>
            <a:endParaRPr lang="en-IN" sz="22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CEE2978-3126-8F8F-F973-A47F9213FECF}"/>
              </a:ext>
            </a:extLst>
          </p:cNvPr>
          <p:cNvPicPr>
            <a:picLocks noChangeAspect="1"/>
          </p:cNvPicPr>
          <p:nvPr/>
        </p:nvPicPr>
        <p:blipFill>
          <a:blip r:embed="rId2"/>
          <a:stretch>
            <a:fillRect/>
          </a:stretch>
        </p:blipFill>
        <p:spPr>
          <a:xfrm>
            <a:off x="5600264" y="2119257"/>
            <a:ext cx="6249272" cy="4562279"/>
          </a:xfrm>
          <a:prstGeom prst="rect">
            <a:avLst/>
          </a:prstGeom>
        </p:spPr>
      </p:pic>
    </p:spTree>
    <p:extLst>
      <p:ext uri="{BB962C8B-B14F-4D97-AF65-F5344CB8AC3E}">
        <p14:creationId xmlns:p14="http://schemas.microsoft.com/office/powerpoint/2010/main" val="377111787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B6892-C830-FC2F-D8C3-E83D428E4131}"/>
              </a:ext>
            </a:extLst>
          </p:cNvPr>
          <p:cNvSpPr>
            <a:spLocks noGrp="1"/>
          </p:cNvSpPr>
          <p:nvPr>
            <p:ph type="title"/>
          </p:nvPr>
        </p:nvSpPr>
        <p:spPr>
          <a:xfrm>
            <a:off x="730045" y="1162843"/>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Limitations of Global Strategic Rivalry Theory</a:t>
            </a:r>
            <a:br>
              <a:rPr lang="en-US"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7E14DEF-33EC-C06D-0211-803C9DC47056}"/>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Complex and Difficult to Measure - </a:t>
            </a:r>
            <a:r>
              <a:rPr lang="en-US" sz="2400" dirty="0">
                <a:latin typeface="Times New Roman" panose="02020603050405020304" pitchFamily="18" charset="0"/>
                <a:cs typeface="Times New Roman" panose="02020603050405020304" pitchFamily="18" charset="0"/>
              </a:rPr>
              <a:t>Firm-level strategies vary widely and are hard to quantify.</a:t>
            </a:r>
          </a:p>
          <a:p>
            <a:pPr marL="0" indent="0">
              <a:buNone/>
            </a:pPr>
            <a:r>
              <a:rPr lang="en-US" sz="2400" b="1" dirty="0">
                <a:latin typeface="Times New Roman" panose="02020603050405020304" pitchFamily="18" charset="0"/>
                <a:cs typeface="Times New Roman" panose="02020603050405020304" pitchFamily="18" charset="0"/>
              </a:rPr>
              <a:t>2. Mostly Applicable to Large MNCs - </a:t>
            </a:r>
            <a:r>
              <a:rPr lang="en-US" sz="2400" dirty="0">
                <a:latin typeface="Times New Roman" panose="02020603050405020304" pitchFamily="18" charset="0"/>
                <a:cs typeface="Times New Roman" panose="02020603050405020304" pitchFamily="18" charset="0"/>
              </a:rPr>
              <a:t>Small firms or developing-country firms cannot always use these strategies.</a:t>
            </a:r>
          </a:p>
          <a:p>
            <a:pPr marL="0" indent="0">
              <a:buNone/>
            </a:pPr>
            <a:r>
              <a:rPr lang="en-US" sz="2400" b="1" dirty="0">
                <a:latin typeface="Times New Roman" panose="02020603050405020304" pitchFamily="18" charset="0"/>
                <a:cs typeface="Times New Roman" panose="02020603050405020304" pitchFamily="18" charset="0"/>
              </a:rPr>
              <a:t>3. Assumes High Entry Barriers - </a:t>
            </a:r>
            <a:r>
              <a:rPr lang="en-US" sz="2400" dirty="0">
                <a:latin typeface="Times New Roman" panose="02020603050405020304" pitchFamily="18" charset="0"/>
                <a:cs typeface="Times New Roman" panose="02020603050405020304" pitchFamily="18" charset="0"/>
              </a:rPr>
              <a:t>Not suitable for industries with low entry barriers or perfect competition.</a:t>
            </a:r>
          </a:p>
          <a:p>
            <a:pPr marL="0" indent="0">
              <a:buNone/>
            </a:pPr>
            <a:r>
              <a:rPr lang="en-US" sz="2400" b="1" dirty="0">
                <a:latin typeface="Times New Roman" panose="02020603050405020304" pitchFamily="18" charset="0"/>
                <a:cs typeface="Times New Roman" panose="02020603050405020304" pitchFamily="18" charset="0"/>
              </a:rPr>
              <a:t>4. Overemphasis on Technology and R&amp;D - </a:t>
            </a:r>
            <a:r>
              <a:rPr lang="en-US" sz="2400" dirty="0">
                <a:latin typeface="Times New Roman" panose="02020603050405020304" pitchFamily="18" charset="0"/>
                <a:cs typeface="Times New Roman" panose="02020603050405020304" pitchFamily="18" charset="0"/>
              </a:rPr>
              <a:t>Ignores factors like:</a:t>
            </a:r>
          </a:p>
          <a:p>
            <a:r>
              <a:rPr lang="en-US" sz="2400" dirty="0">
                <a:latin typeface="Times New Roman" panose="02020603050405020304" pitchFamily="18" charset="0"/>
                <a:cs typeface="Times New Roman" panose="02020603050405020304" pitchFamily="18" charset="0"/>
              </a:rPr>
              <a:t>Labour cost</a:t>
            </a:r>
          </a:p>
          <a:p>
            <a:r>
              <a:rPr lang="en-US" sz="2400" dirty="0">
                <a:latin typeface="Times New Roman" panose="02020603050405020304" pitchFamily="18" charset="0"/>
                <a:cs typeface="Times New Roman" panose="02020603050405020304" pitchFamily="18" charset="0"/>
              </a:rPr>
              <a:t>Natural resources</a:t>
            </a:r>
          </a:p>
          <a:p>
            <a:r>
              <a:rPr lang="en-US" sz="2400" dirty="0">
                <a:latin typeface="Times New Roman" panose="02020603050405020304" pitchFamily="18" charset="0"/>
                <a:cs typeface="Times New Roman" panose="02020603050405020304" pitchFamily="18" charset="0"/>
              </a:rPr>
              <a:t>Country-level advantages (comparative advantage)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2214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70A74B-BDB5-6E70-1491-9EA6238E59CA}"/>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Principles of Mercantilism</a:t>
            </a:r>
          </a:p>
          <a:p>
            <a:pPr marL="0" indent="0">
              <a:buNone/>
            </a:pPr>
            <a:endParaRPr lang="en-IN" sz="2400" b="1"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382DAF85-58F4-EC85-B35C-888106BAD1E2}"/>
              </a:ext>
            </a:extLst>
          </p:cNvPr>
          <p:cNvGraphicFramePr>
            <a:graphicFrameLocks noGrp="1"/>
          </p:cNvGraphicFramePr>
          <p:nvPr>
            <p:extLst>
              <p:ext uri="{D42A27DB-BD31-4B8C-83A1-F6EECF244321}">
                <p14:modId xmlns:p14="http://schemas.microsoft.com/office/powerpoint/2010/main" val="9731379"/>
              </p:ext>
            </p:extLst>
          </p:nvPr>
        </p:nvGraphicFramePr>
        <p:xfrm>
          <a:off x="838200" y="2526889"/>
          <a:ext cx="10515600" cy="3933618"/>
        </p:xfrm>
        <a:graphic>
          <a:graphicData uri="http://schemas.openxmlformats.org/drawingml/2006/table">
            <a:tbl>
              <a:tblPr firstRow="1" firstCol="1" bandRow="1">
                <a:tableStyleId>{5C22544A-7EE6-4342-B048-85BDC9FD1C3A}</a:tableStyleId>
              </a:tblPr>
              <a:tblGrid>
                <a:gridCol w="5257800">
                  <a:extLst>
                    <a:ext uri="{9D8B030D-6E8A-4147-A177-3AD203B41FA5}">
                      <a16:colId xmlns:a16="http://schemas.microsoft.com/office/drawing/2014/main" val="1211199811"/>
                    </a:ext>
                  </a:extLst>
                </a:gridCol>
                <a:gridCol w="5257800">
                  <a:extLst>
                    <a:ext uri="{9D8B030D-6E8A-4147-A177-3AD203B41FA5}">
                      <a16:colId xmlns:a16="http://schemas.microsoft.com/office/drawing/2014/main" val="2764373224"/>
                    </a:ext>
                  </a:extLst>
                </a:gridCol>
              </a:tblGrid>
              <a:tr h="627298">
                <a:tc>
                  <a:txBody>
                    <a:bodyPr/>
                    <a:lstStyle/>
                    <a:p>
                      <a:pPr algn="ctr">
                        <a:lnSpc>
                          <a:spcPct val="115000"/>
                        </a:lnSpc>
                        <a:spcAft>
                          <a:spcPts val="800"/>
                        </a:spcAft>
                        <a:buNone/>
                      </a:pPr>
                      <a:r>
                        <a:rPr lang="en-IN" sz="2400" b="1" kern="100" dirty="0">
                          <a:solidFill>
                            <a:schemeClr val="tx1"/>
                          </a:solidFill>
                          <a:effectLst/>
                          <a:latin typeface="Times New Roman" panose="02020603050405020304" pitchFamily="18" charset="0"/>
                          <a:cs typeface="Times New Roman" panose="02020603050405020304" pitchFamily="18" charset="0"/>
                        </a:rPr>
                        <a:t>Principle</a:t>
                      </a:r>
                      <a:endParaRPr lang="en-IN" sz="24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400" b="1" kern="100" dirty="0">
                          <a:solidFill>
                            <a:schemeClr val="tx1"/>
                          </a:solidFill>
                          <a:effectLst/>
                          <a:latin typeface="Times New Roman" panose="02020603050405020304" pitchFamily="18" charset="0"/>
                          <a:cs typeface="Times New Roman" panose="02020603050405020304" pitchFamily="18" charset="0"/>
                        </a:rPr>
                        <a:t>Explanation</a:t>
                      </a:r>
                      <a:endParaRPr lang="en-IN" sz="24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814663681"/>
                  </a:ext>
                </a:extLst>
              </a:tr>
              <a:tr h="627298">
                <a:tc>
                  <a:txBody>
                    <a:bodyPr/>
                    <a:lstStyle/>
                    <a:p>
                      <a:pPr algn="ctr">
                        <a:lnSpc>
                          <a:spcPct val="115000"/>
                        </a:lnSpc>
                        <a:spcAft>
                          <a:spcPts val="800"/>
                        </a:spcAft>
                        <a:buNone/>
                      </a:pPr>
                      <a:r>
                        <a:rPr lang="en-IN" sz="2400" b="0" kern="100">
                          <a:solidFill>
                            <a:schemeClr val="tx1"/>
                          </a:solidFill>
                          <a:effectLst/>
                          <a:latin typeface="Times New Roman" panose="02020603050405020304" pitchFamily="18" charset="0"/>
                          <a:cs typeface="Times New Roman" panose="02020603050405020304" pitchFamily="18" charset="0"/>
                        </a:rPr>
                        <a:t>Export &gt; Import</a:t>
                      </a:r>
                      <a:endParaRPr lang="en-IN" sz="24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400" b="0" kern="100" dirty="0">
                          <a:solidFill>
                            <a:schemeClr val="tx1"/>
                          </a:solidFill>
                          <a:effectLst/>
                          <a:latin typeface="Times New Roman" panose="02020603050405020304" pitchFamily="18" charset="0"/>
                          <a:cs typeface="Times New Roman" panose="02020603050405020304" pitchFamily="18" charset="0"/>
                        </a:rPr>
                        <a:t>To maintain a favourable balance of trade and increase national wealth.</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044166321"/>
                  </a:ext>
                </a:extLst>
              </a:tr>
              <a:tr h="627298">
                <a:tc>
                  <a:txBody>
                    <a:bodyPr/>
                    <a:lstStyle/>
                    <a:p>
                      <a:pPr algn="ctr">
                        <a:lnSpc>
                          <a:spcPct val="115000"/>
                        </a:lnSpc>
                        <a:spcAft>
                          <a:spcPts val="800"/>
                        </a:spcAft>
                        <a:buNone/>
                      </a:pPr>
                      <a:r>
                        <a:rPr lang="en-IN" sz="2400" b="0" kern="100">
                          <a:solidFill>
                            <a:schemeClr val="tx1"/>
                          </a:solidFill>
                          <a:effectLst/>
                          <a:latin typeface="Times New Roman" panose="02020603050405020304" pitchFamily="18" charset="0"/>
                          <a:cs typeface="Times New Roman" panose="02020603050405020304" pitchFamily="18" charset="0"/>
                        </a:rPr>
                        <a:t>Government Intervention</a:t>
                      </a:r>
                      <a:endParaRPr lang="en-IN" sz="24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400" b="0" kern="100" dirty="0">
                          <a:solidFill>
                            <a:schemeClr val="tx1"/>
                          </a:solidFill>
                          <a:effectLst/>
                          <a:latin typeface="Times New Roman" panose="02020603050405020304" pitchFamily="18" charset="0"/>
                          <a:cs typeface="Times New Roman" panose="02020603050405020304" pitchFamily="18" charset="0"/>
                        </a:rPr>
                        <a:t>Promote exports and restrict imports through tariffs, quotas, and subsidies.</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414336272"/>
                  </a:ext>
                </a:extLst>
              </a:tr>
              <a:tr h="627298">
                <a:tc>
                  <a:txBody>
                    <a:bodyPr/>
                    <a:lstStyle/>
                    <a:p>
                      <a:pPr algn="ctr">
                        <a:lnSpc>
                          <a:spcPct val="115000"/>
                        </a:lnSpc>
                        <a:spcAft>
                          <a:spcPts val="800"/>
                        </a:spcAft>
                        <a:buNone/>
                      </a:pPr>
                      <a:r>
                        <a:rPr lang="en-IN" sz="2400" b="0" kern="100">
                          <a:solidFill>
                            <a:schemeClr val="tx1"/>
                          </a:solidFill>
                          <a:effectLst/>
                          <a:latin typeface="Times New Roman" panose="02020603050405020304" pitchFamily="18" charset="0"/>
                          <a:cs typeface="Times New Roman" panose="02020603050405020304" pitchFamily="18" charset="0"/>
                        </a:rPr>
                        <a:t>Colonial Monopoly</a:t>
                      </a:r>
                      <a:endParaRPr lang="en-IN" sz="24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400" b="0" kern="100" dirty="0">
                          <a:solidFill>
                            <a:schemeClr val="tx1"/>
                          </a:solidFill>
                          <a:effectLst/>
                          <a:latin typeface="Times New Roman" panose="02020603050405020304" pitchFamily="18" charset="0"/>
                          <a:cs typeface="Times New Roman" panose="02020603050405020304" pitchFamily="18" charset="0"/>
                        </a:rPr>
                        <a:t>Colonies supplied cheap raw materials and bought costly finished goods.</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4183224986"/>
                  </a:ext>
                </a:extLst>
              </a:tr>
              <a:tr h="627298">
                <a:tc>
                  <a:txBody>
                    <a:bodyPr/>
                    <a:lstStyle/>
                    <a:p>
                      <a:pPr algn="ctr">
                        <a:lnSpc>
                          <a:spcPct val="115000"/>
                        </a:lnSpc>
                        <a:spcAft>
                          <a:spcPts val="800"/>
                        </a:spcAft>
                        <a:buNone/>
                      </a:pPr>
                      <a:r>
                        <a:rPr lang="en-IN" sz="2400" b="0" kern="100">
                          <a:solidFill>
                            <a:schemeClr val="tx1"/>
                          </a:solidFill>
                          <a:effectLst/>
                          <a:latin typeface="Times New Roman" panose="02020603050405020304" pitchFamily="18" charset="0"/>
                          <a:cs typeface="Times New Roman" panose="02020603050405020304" pitchFamily="18" charset="0"/>
                        </a:rPr>
                        <a:t>Goal</a:t>
                      </a:r>
                      <a:endParaRPr lang="en-IN" sz="24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400" b="0" kern="100" dirty="0">
                          <a:solidFill>
                            <a:schemeClr val="tx1"/>
                          </a:solidFill>
                          <a:effectLst/>
                          <a:latin typeface="Times New Roman" panose="02020603050405020304" pitchFamily="18" charset="0"/>
                          <a:cs typeface="Times New Roman" panose="02020603050405020304" pitchFamily="18" charset="0"/>
                        </a:rPr>
                        <a:t>Accumulate gold/silver by selling more abroad than buying.</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552326679"/>
                  </a:ext>
                </a:extLst>
              </a:tr>
            </a:tbl>
          </a:graphicData>
        </a:graphic>
      </p:graphicFrame>
    </p:spTree>
    <p:extLst>
      <p:ext uri="{BB962C8B-B14F-4D97-AF65-F5344CB8AC3E}">
        <p14:creationId xmlns:p14="http://schemas.microsoft.com/office/powerpoint/2010/main" val="4141287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7606AF-6D92-167C-D3A1-CD7E4A7967BD}"/>
              </a:ext>
            </a:extLst>
          </p:cNvPr>
          <p:cNvSpPr>
            <a:spLocks noGrp="1"/>
          </p:cNvSpPr>
          <p:nvPr>
            <p:ph idx="1"/>
          </p:nvPr>
        </p:nvSpPr>
        <p:spPr>
          <a:xfrm>
            <a:off x="838200" y="1288026"/>
            <a:ext cx="10515600" cy="5043948"/>
          </a:xfrm>
        </p:spPr>
        <p:txBody>
          <a:bodyPr>
            <a:noAutofit/>
          </a:bodyPr>
          <a:lstStyle/>
          <a:p>
            <a:pPr marL="0" indent="0">
              <a:buNone/>
            </a:pPr>
            <a:r>
              <a:rPr lang="en-IN" sz="2200" b="1" dirty="0"/>
              <a:t>Application During Colonial Period</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European colonial powers (Britain, France, Spain, Portugal) imported cheap raw materials from colonies (Asia, Africa, America).</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Exported expensive finished goods back to colonies.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Colonies were restricted from manufacturing, ensuring dependence on the mother country.</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Resulted in economic exploitation → contributed to events like the American Revolution.</a:t>
            </a:r>
          </a:p>
          <a:p>
            <a:pPr marL="0" indent="0">
              <a:buNone/>
            </a:pPr>
            <a:r>
              <a:rPr lang="en-IN" sz="2200" b="1" dirty="0">
                <a:latin typeface="Times New Roman" panose="02020603050405020304" pitchFamily="18" charset="0"/>
                <a:cs typeface="Times New Roman" panose="02020603050405020304" pitchFamily="18" charset="0"/>
              </a:rPr>
              <a:t>Criticisms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Treated trade as a zero-sum game (one country’s gain = another’s loss).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Ignored mutual benefits of free trade.</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Encouraged colonialism and widened global inequalities.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Modern View: A trade surplus isn’t always favourable; it can cause currency and economic imbalances.</a:t>
            </a:r>
          </a:p>
          <a:p>
            <a:pPr marL="0" indent="0">
              <a:buNone/>
            </a:pPr>
            <a:endParaRPr lang="en-IN" sz="2200" dirty="0"/>
          </a:p>
        </p:txBody>
      </p:sp>
    </p:spTree>
    <p:extLst>
      <p:ext uri="{BB962C8B-B14F-4D97-AF65-F5344CB8AC3E}">
        <p14:creationId xmlns:p14="http://schemas.microsoft.com/office/powerpoint/2010/main" val="11625373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1031</TotalTime>
  <Words>5300</Words>
  <Application>Microsoft Office PowerPoint</Application>
  <PresentationFormat>Widescreen</PresentationFormat>
  <Paragraphs>542</Paragraphs>
  <Slides>70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70</vt:i4>
      </vt:variant>
    </vt:vector>
  </HeadingPairs>
  <TitlesOfParts>
    <vt:vector size="77" baseType="lpstr">
      <vt:lpstr>Arial</vt:lpstr>
      <vt:lpstr>Calibri</vt:lpstr>
      <vt:lpstr>Calibri Light</vt:lpstr>
      <vt:lpstr>Cambria Math</vt:lpstr>
      <vt:lpstr>Times New Roman</vt:lpstr>
      <vt:lpstr>Wingdings</vt:lpstr>
      <vt:lpstr>Office Theme</vt:lpstr>
      <vt:lpstr>INTERNATIONAL BUSINESS  Subject Code – MBA302 By  Lakshmi M R Assistant Professor</vt:lpstr>
      <vt:lpstr>International trade theories</vt:lpstr>
      <vt:lpstr>Evolution of International trade theories</vt:lpstr>
      <vt:lpstr>Role of International Trade Theories</vt:lpstr>
      <vt:lpstr>Types of International Trade Theories </vt:lpstr>
      <vt:lpstr>Mercantilism Theory</vt:lpstr>
      <vt:lpstr>1. Mercantilism Theory</vt:lpstr>
      <vt:lpstr>PowerPoint Presentation</vt:lpstr>
      <vt:lpstr>PowerPoint Presentation</vt:lpstr>
      <vt:lpstr>PowerPoint Presentation</vt:lpstr>
      <vt:lpstr>Classical Trade Theory a. Theory of Absolute Cost Advantage  b. Theory Comparative Advantage</vt:lpstr>
      <vt:lpstr>Introduction to Classical Trade Theory</vt:lpstr>
      <vt:lpstr>PowerPoint Presentation</vt:lpstr>
      <vt:lpstr>PowerPoint Presentation</vt:lpstr>
      <vt:lpstr>a. Theory of Absolute Cost Advantage - Adam Smith (1776) </vt:lpstr>
      <vt:lpstr>PowerPoint Presentation</vt:lpstr>
      <vt:lpstr>PowerPoint Presentation</vt:lpstr>
      <vt:lpstr>PowerPoint Presentation</vt:lpstr>
      <vt:lpstr>b. Theory of Comparative Cost Advantage – David Ricardo (1817)</vt:lpstr>
      <vt:lpstr>PowerPoint Presentation</vt:lpstr>
      <vt:lpstr>PowerPoint Presentation</vt:lpstr>
      <vt:lpstr>PowerPoint Presentation</vt:lpstr>
      <vt:lpstr>Heckscher–Ohlin Factor Endowment Theory</vt:lpstr>
      <vt:lpstr>PowerPoint Presentation</vt:lpstr>
      <vt:lpstr>PowerPoint Presentation</vt:lpstr>
      <vt:lpstr>PowerPoint Presentation</vt:lpstr>
      <vt:lpstr>PowerPoint Presentation</vt:lpstr>
      <vt:lpstr>Opportunity Cost Theory (Gottfried Haberler, 1933)</vt:lpstr>
      <vt:lpstr>PowerPoint Presentation</vt:lpstr>
      <vt:lpstr>PowerPoint Presentation</vt:lpstr>
      <vt:lpstr>PowerPoint Presentation</vt:lpstr>
      <vt:lpstr>PowerPoint Presentation</vt:lpstr>
      <vt:lpstr>PowerPoint Presentation</vt:lpstr>
      <vt:lpstr>Krugman’s New Trade Theory </vt:lpstr>
      <vt:lpstr>PowerPoint Presentation</vt:lpstr>
      <vt:lpstr>PowerPoint Presentation</vt:lpstr>
      <vt:lpstr>Economies of Scale and Imperfect Competition</vt:lpstr>
      <vt:lpstr>PowerPoint Presentation</vt:lpstr>
      <vt:lpstr>PowerPoint Presentation</vt:lpstr>
      <vt:lpstr>Impact of New Trade Theory</vt:lpstr>
      <vt:lpstr>PowerPoint Presentation</vt:lpstr>
      <vt:lpstr>Vernon’s International Product Life Cycle Theory </vt:lpstr>
      <vt:lpstr>PowerPoint Presentation</vt:lpstr>
      <vt:lpstr>Stages of PLC</vt:lpstr>
      <vt:lpstr>PowerPoint Presentation</vt:lpstr>
      <vt:lpstr>PowerPoint Presentation</vt:lpstr>
      <vt:lpstr>PowerPoint Presentation</vt:lpstr>
      <vt:lpstr>PowerPoint Presentation</vt:lpstr>
      <vt:lpstr>PowerPoint Presentation</vt:lpstr>
      <vt:lpstr>Importance of IPLC Theory</vt:lpstr>
      <vt:lpstr>PowerPoint Presentation</vt:lpstr>
      <vt:lpstr>Limitations of IPLC Theory </vt:lpstr>
      <vt:lpstr>PowerPoint Presentation</vt:lpstr>
      <vt:lpstr>Porter’s National Competitive Advantage Theory </vt:lpstr>
      <vt:lpstr>Four Determinants of Competitive Advantage</vt:lpstr>
      <vt:lpstr>PowerPoint Presentation</vt:lpstr>
      <vt:lpstr>PowerPoint Presentation</vt:lpstr>
      <vt:lpstr>PowerPoint Presentation</vt:lpstr>
      <vt:lpstr>Additional Factors</vt:lpstr>
      <vt:lpstr>Importance of Porter’s Diamond Model </vt:lpstr>
      <vt:lpstr>PowerPoint Presentation</vt:lpstr>
      <vt:lpstr>Limitations of Porter’s Diamond Model </vt:lpstr>
      <vt:lpstr>PowerPoint Presentation</vt:lpstr>
      <vt:lpstr>Global Strategic Rivalry Theory (GSR Theory)</vt:lpstr>
      <vt:lpstr>PowerPoint Presentation</vt:lpstr>
      <vt:lpstr>Key Features of Global Strategic Rivalry Theory </vt:lpstr>
      <vt:lpstr>PowerPoint Presentation</vt:lpstr>
      <vt:lpstr>Importance of Global Strategic Rivalry Theory </vt:lpstr>
      <vt:lpstr>PowerPoint Presentation</vt:lpstr>
      <vt:lpstr>Limitations of Global Strategic Rivalry Theory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26</cp:revision>
  <dcterms:created xsi:type="dcterms:W3CDTF">2025-10-19T14:56:53Z</dcterms:created>
  <dcterms:modified xsi:type="dcterms:W3CDTF">2025-11-24T09:38:20Z</dcterms:modified>
</cp:coreProperties>
</file>